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22" r:id="rId1"/>
    <p:sldMasterId id="214748459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352" r:id="rId5"/>
    <p:sldId id="354" r:id="rId6"/>
    <p:sldId id="355" r:id="rId7"/>
    <p:sldId id="284" r:id="rId8"/>
    <p:sldId id="259" r:id="rId9"/>
    <p:sldId id="330" r:id="rId10"/>
    <p:sldId id="283" r:id="rId11"/>
    <p:sldId id="347" r:id="rId12"/>
    <p:sldId id="281" r:id="rId13"/>
    <p:sldId id="291" r:id="rId14"/>
    <p:sldId id="290" r:id="rId15"/>
    <p:sldId id="292" r:id="rId16"/>
    <p:sldId id="344" r:id="rId17"/>
    <p:sldId id="361" r:id="rId18"/>
    <p:sldId id="356" r:id="rId19"/>
    <p:sldId id="357" r:id="rId20"/>
    <p:sldId id="358" r:id="rId21"/>
    <p:sldId id="359" r:id="rId22"/>
    <p:sldId id="360" r:id="rId23"/>
    <p:sldId id="362" r:id="rId24"/>
    <p:sldId id="334" r:id="rId25"/>
    <p:sldId id="333" r:id="rId26"/>
    <p:sldId id="29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720" autoAdjust="0"/>
  </p:normalViewPr>
  <p:slideViewPr>
    <p:cSldViewPr snapToGrid="0">
      <p:cViewPr>
        <p:scale>
          <a:sx n="68" d="100"/>
          <a:sy n="68" d="100"/>
        </p:scale>
        <p:origin x="12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wetab\Desktop\Study\Semester%201\Intro%20to%20PM%20-%20Mike%20Zambruski\Final%20Presentation\cost%20estimate_revised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wetab\Desktop\Study\Semester%201\Intro%20to%20PM%20-%20Mike%20Zambruski\Final%20Presentation\cost%20estimate_revised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wetab\Desktop\Study\Semester%201\Intro%20to%20PM%20-%20Mike%20Zambruski\Final%20Presentation\cost%20estimate_revised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Budget</a:t>
            </a:r>
            <a:r>
              <a:rPr lang="en-US" sz="1400" baseline="0"/>
              <a:t> by Resource</a:t>
            </a:r>
            <a:endParaRPr lang="en-US" sz="1400"/>
          </a:p>
        </c:rich>
      </c:tx>
      <c:layout>
        <c:manualLayout>
          <c:xMode val="edge"/>
          <c:yMode val="edge"/>
          <c:x val="0.31692575445236726"/>
          <c:y val="2.3809523809523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23981390738176"/>
          <c:y val="0.22410714285714287"/>
          <c:w val="0.80341826906829783"/>
          <c:h val="0.4770256842894637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Graph!$C$13:$C$19</c:f>
              <c:strCache>
                <c:ptCount val="7"/>
                <c:pt idx="0">
                  <c:v>Kokila D</c:v>
                </c:pt>
                <c:pt idx="1">
                  <c:v>Garima R</c:v>
                </c:pt>
                <c:pt idx="2">
                  <c:v>Jyotsna C</c:v>
                </c:pt>
                <c:pt idx="3">
                  <c:v>Meghana K</c:v>
                </c:pt>
                <c:pt idx="4">
                  <c:v>Shatakshi N</c:v>
                </c:pt>
                <c:pt idx="5">
                  <c:v>Shweta B</c:v>
                </c:pt>
                <c:pt idx="6">
                  <c:v>Sofia A</c:v>
                </c:pt>
              </c:strCache>
            </c:strRef>
          </c:cat>
          <c:val>
            <c:numRef>
              <c:f>Graph!$D$13:$D$19</c:f>
              <c:numCache>
                <c:formatCode>_("$"* #,##0_);_("$"* \(#,##0\);_("$"* "-"??_);_(@_)</c:formatCode>
                <c:ptCount val="7"/>
                <c:pt idx="0">
                  <c:v>2115</c:v>
                </c:pt>
                <c:pt idx="1">
                  <c:v>2105</c:v>
                </c:pt>
                <c:pt idx="2">
                  <c:v>2105</c:v>
                </c:pt>
                <c:pt idx="3">
                  <c:v>2265</c:v>
                </c:pt>
                <c:pt idx="4">
                  <c:v>2135</c:v>
                </c:pt>
                <c:pt idx="5">
                  <c:v>2265</c:v>
                </c:pt>
                <c:pt idx="6">
                  <c:v>2185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6-4982-8AC8-57A6F76F0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625024"/>
        <c:axId val="266032864"/>
      </c:barChart>
      <c:catAx>
        <c:axId val="26562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2864"/>
        <c:crosses val="autoZero"/>
        <c:auto val="1"/>
        <c:lblAlgn val="ctr"/>
        <c:lblOffset val="100"/>
        <c:noMultiLvlLbl val="0"/>
      </c:catAx>
      <c:valAx>
        <c:axId val="266032864"/>
        <c:scaling>
          <c:orientation val="minMax"/>
          <c:max val="2300"/>
          <c:min val="1500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62502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Effort 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41557505540641"/>
          <c:y val="0.23190101237345331"/>
          <c:w val="0.51552730679832071"/>
          <c:h val="0.72643232095987997"/>
        </c:manualLayout>
      </c:layout>
      <c:pie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72-46EC-956B-486ABD6E19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72-46EC-956B-486ABD6E19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72-46EC-956B-486ABD6E196F}"/>
              </c:ext>
            </c:extLst>
          </c:dPt>
          <c:dLbls>
            <c:dLbl>
              <c:idx val="0"/>
              <c:layout>
                <c:manualLayout>
                  <c:x val="-0.12135104986876641"/>
                  <c:y val="7.1626202974628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72-46EC-956B-486ABD6E196F}"/>
                </c:ext>
              </c:extLst>
            </c:dLbl>
            <c:dLbl>
              <c:idx val="1"/>
              <c:layout>
                <c:manualLayout>
                  <c:x val="9.3465879265091908E-2"/>
                  <c:y val="-0.126599227179935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72-46EC-956B-486ABD6E196F}"/>
                </c:ext>
              </c:extLst>
            </c:dLbl>
            <c:dLbl>
              <c:idx val="2"/>
              <c:layout>
                <c:manualLayout>
                  <c:x val="7.9312992125984305E-2"/>
                  <c:y val="0.138942111402741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72-46EC-956B-486ABD6E19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Graph!$S$16:$S$18</c:f>
              <c:strCache>
                <c:ptCount val="3"/>
                <c:pt idx="0">
                  <c:v>Best Practices</c:v>
                </c:pt>
                <c:pt idx="1">
                  <c:v>Research</c:v>
                </c:pt>
                <c:pt idx="2">
                  <c:v>Presentation</c:v>
                </c:pt>
              </c:strCache>
            </c:strRef>
          </c:cat>
          <c:val>
            <c:numRef>
              <c:f>Graph!$T$16:$T$18</c:f>
              <c:numCache>
                <c:formatCode>0%</c:formatCode>
                <c:ptCount val="3"/>
                <c:pt idx="0">
                  <c:v>0.41779242174629322</c:v>
                </c:pt>
                <c:pt idx="1">
                  <c:v>0.39209225700164746</c:v>
                </c:pt>
                <c:pt idx="2">
                  <c:v>0.19011532125205932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72-46EC-956B-486ABD6E1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WoW</a:t>
            </a:r>
            <a:r>
              <a:rPr lang="en-US" baseline="0"/>
              <a:t> Resourcing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2770448548812667E-2"/>
                  <c:y val="2.26372382569326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91-4207-8978-047CD08F33D2}"/>
                </c:ext>
              </c:extLst>
            </c:dLbl>
            <c:dLbl>
              <c:idx val="4"/>
              <c:layout>
                <c:manualLayout>
                  <c:x val="-3.8698328935795952E-2"/>
                  <c:y val="1.69779286926994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91-4207-8978-047CD08F33D2}"/>
                </c:ext>
              </c:extLst>
            </c:dLbl>
            <c:dLbl>
              <c:idx val="8"/>
              <c:layout>
                <c:manualLayout>
                  <c:x val="-4.221635883905013E-2"/>
                  <c:y val="2.82965478211657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91-4207-8978-047CD08F33D2}"/>
                </c:ext>
              </c:extLst>
            </c:dLbl>
            <c:dLbl>
              <c:idx val="9"/>
              <c:layout>
                <c:manualLayout>
                  <c:x val="-2.1108179419525194E-2"/>
                  <c:y val="-1.0375281011629196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91-4207-8978-047CD08F33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Graph!$R$3:$AC$3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Graph!$R$4:$AC$4</c:f>
              <c:numCache>
                <c:formatCode>_("$"* #,##0_);_("$"* \(#,##0\);_("$"* "-"??_);_(@_)</c:formatCode>
                <c:ptCount val="12"/>
                <c:pt idx="0">
                  <c:v>1310</c:v>
                </c:pt>
                <c:pt idx="1">
                  <c:v>2610</c:v>
                </c:pt>
                <c:pt idx="2">
                  <c:v>1530</c:v>
                </c:pt>
                <c:pt idx="3">
                  <c:v>750</c:v>
                </c:pt>
                <c:pt idx="4">
                  <c:v>1520</c:v>
                </c:pt>
                <c:pt idx="5">
                  <c:v>1800</c:v>
                </c:pt>
                <c:pt idx="6">
                  <c:v>820</c:v>
                </c:pt>
                <c:pt idx="7">
                  <c:v>1450</c:v>
                </c:pt>
                <c:pt idx="8">
                  <c:v>500</c:v>
                </c:pt>
                <c:pt idx="9">
                  <c:v>590</c:v>
                </c:pt>
                <c:pt idx="10">
                  <c:v>1380</c:v>
                </c:pt>
                <c:pt idx="11">
                  <c:v>915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91-4207-8978-047CD08F3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513432"/>
        <c:axId val="397868896"/>
      </c:lineChart>
      <c:catAx>
        <c:axId val="267513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868896"/>
        <c:crosses val="autoZero"/>
        <c:auto val="1"/>
        <c:lblAlgn val="ctr"/>
        <c:lblOffset val="100"/>
        <c:noMultiLvlLbl val="0"/>
      </c:catAx>
      <c:valAx>
        <c:axId val="397868896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513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6BDA5F-00EA-453E-BE31-6F7FDC10F37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61A77-5CDF-456D-8FF4-1E1C63C574AF}">
      <dgm:prSet phldrT="[Text]"/>
      <dgm:spPr/>
      <dgm:t>
        <a:bodyPr/>
        <a:lstStyle/>
        <a:p>
          <a:r>
            <a:rPr lang="en-US" dirty="0"/>
            <a:t>Individual</a:t>
          </a:r>
        </a:p>
      </dgm:t>
    </dgm:pt>
    <dgm:pt modelId="{BD7DCD86-FF1A-44E8-9F73-4EB815B425E1}" type="parTrans" cxnId="{C57C1BE1-FFB5-47A9-9B84-909B250048C5}">
      <dgm:prSet/>
      <dgm:spPr/>
      <dgm:t>
        <a:bodyPr/>
        <a:lstStyle/>
        <a:p>
          <a:endParaRPr lang="en-US"/>
        </a:p>
      </dgm:t>
    </dgm:pt>
    <dgm:pt modelId="{B8BFB9C9-8C30-4FD2-AF68-F6F061785C6C}" type="sibTrans" cxnId="{C57C1BE1-FFB5-47A9-9B84-909B250048C5}">
      <dgm:prSet/>
      <dgm:spPr/>
      <dgm:t>
        <a:bodyPr/>
        <a:lstStyle/>
        <a:p>
          <a:endParaRPr lang="en-US"/>
        </a:p>
      </dgm:t>
    </dgm:pt>
    <dgm:pt modelId="{19C9D575-0378-4785-B826-F77B91BA03C6}">
      <dgm:prSet phldrT="[Text]"/>
      <dgm:spPr/>
      <dgm:t>
        <a:bodyPr/>
        <a:lstStyle/>
        <a:p>
          <a:r>
            <a:rPr lang="en-US" dirty="0"/>
            <a:t>Assess yourself as Manager</a:t>
          </a:r>
        </a:p>
      </dgm:t>
    </dgm:pt>
    <dgm:pt modelId="{1820FB0A-85D2-4CDD-8E02-5D0AF6F525B2}" type="parTrans" cxnId="{FBEB4EDE-0D22-41CB-AF03-18411E539136}">
      <dgm:prSet/>
      <dgm:spPr/>
      <dgm:t>
        <a:bodyPr/>
        <a:lstStyle/>
        <a:p>
          <a:endParaRPr lang="en-US"/>
        </a:p>
      </dgm:t>
    </dgm:pt>
    <dgm:pt modelId="{755D1DE7-60F1-4636-989E-C980915F38B1}" type="sibTrans" cxnId="{FBEB4EDE-0D22-41CB-AF03-18411E539136}">
      <dgm:prSet/>
      <dgm:spPr/>
      <dgm:t>
        <a:bodyPr/>
        <a:lstStyle/>
        <a:p>
          <a:endParaRPr lang="en-US"/>
        </a:p>
      </dgm:t>
    </dgm:pt>
    <dgm:pt modelId="{7A890E6F-734A-461C-8CAF-F589497CFED1}">
      <dgm:prSet phldrT="[Text]"/>
      <dgm:spPr/>
      <dgm:t>
        <a:bodyPr/>
        <a:lstStyle/>
        <a:p>
          <a:r>
            <a:rPr lang="en-US" dirty="0"/>
            <a:t>Assess the project without thinking about sunk cost</a:t>
          </a:r>
        </a:p>
      </dgm:t>
    </dgm:pt>
    <dgm:pt modelId="{5E5196B2-1034-464F-8BF0-AEE9475BFC38}" type="parTrans" cxnId="{630CB641-FEB0-43AD-8DB2-7E124BEF1C8A}">
      <dgm:prSet/>
      <dgm:spPr/>
      <dgm:t>
        <a:bodyPr/>
        <a:lstStyle/>
        <a:p>
          <a:endParaRPr lang="en-US"/>
        </a:p>
      </dgm:t>
    </dgm:pt>
    <dgm:pt modelId="{77583C6F-5276-4A7C-8B32-8A8279898A73}" type="sibTrans" cxnId="{630CB641-FEB0-43AD-8DB2-7E124BEF1C8A}">
      <dgm:prSet/>
      <dgm:spPr/>
      <dgm:t>
        <a:bodyPr/>
        <a:lstStyle/>
        <a:p>
          <a:endParaRPr lang="en-US"/>
        </a:p>
      </dgm:t>
    </dgm:pt>
    <dgm:pt modelId="{93AC3040-7331-47B0-9E42-42D3866DCDDB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C0EF1A8F-CC4F-43B3-90FC-FA55B3DBD6ED}" type="parTrans" cxnId="{0D0650B6-2D36-4DF6-8B96-7DD8FFEE099B}">
      <dgm:prSet/>
      <dgm:spPr/>
      <dgm:t>
        <a:bodyPr/>
        <a:lstStyle/>
        <a:p>
          <a:endParaRPr lang="en-US"/>
        </a:p>
      </dgm:t>
    </dgm:pt>
    <dgm:pt modelId="{B9720D6C-6846-4508-BF7A-074002854051}" type="sibTrans" cxnId="{0D0650B6-2D36-4DF6-8B96-7DD8FFEE099B}">
      <dgm:prSet/>
      <dgm:spPr/>
      <dgm:t>
        <a:bodyPr/>
        <a:lstStyle/>
        <a:p>
          <a:endParaRPr lang="en-US"/>
        </a:p>
      </dgm:t>
    </dgm:pt>
    <dgm:pt modelId="{4F109AE2-ABF6-43C0-BB04-E1E137E5528C}">
      <dgm:prSet phldrT="[Text]"/>
      <dgm:spPr/>
      <dgm:t>
        <a:bodyPr/>
        <a:lstStyle/>
        <a:p>
          <a:r>
            <a:rPr lang="en-US" dirty="0"/>
            <a:t>Separate Decision Makers</a:t>
          </a:r>
        </a:p>
      </dgm:t>
    </dgm:pt>
    <dgm:pt modelId="{18626620-7F77-45D7-88EF-8FBEDA0C56D9}" type="parTrans" cxnId="{26AA8D5F-26F5-4A1C-8918-81E2F9070B4B}">
      <dgm:prSet/>
      <dgm:spPr/>
      <dgm:t>
        <a:bodyPr/>
        <a:lstStyle/>
        <a:p>
          <a:endParaRPr lang="en-US"/>
        </a:p>
      </dgm:t>
    </dgm:pt>
    <dgm:pt modelId="{BC2BCB8A-CFA9-43EC-B8E0-D528CE54F39A}" type="sibTrans" cxnId="{26AA8D5F-26F5-4A1C-8918-81E2F9070B4B}">
      <dgm:prSet/>
      <dgm:spPr/>
      <dgm:t>
        <a:bodyPr/>
        <a:lstStyle/>
        <a:p>
          <a:endParaRPr lang="en-US"/>
        </a:p>
      </dgm:t>
    </dgm:pt>
    <dgm:pt modelId="{9CFC8645-C4C3-4EBF-87DA-35915B6F445E}">
      <dgm:prSet phldrT="[Text]"/>
      <dgm:spPr/>
      <dgm:t>
        <a:bodyPr/>
        <a:lstStyle/>
        <a:p>
          <a:r>
            <a:rPr lang="en-US" dirty="0"/>
            <a:t>Avoiding strong fear of failure</a:t>
          </a:r>
        </a:p>
      </dgm:t>
    </dgm:pt>
    <dgm:pt modelId="{D75757FE-0B66-4660-A675-D43600BC31B0}" type="parTrans" cxnId="{3DDD054A-98FF-4B50-80FF-04B39386DCCB}">
      <dgm:prSet/>
      <dgm:spPr/>
      <dgm:t>
        <a:bodyPr/>
        <a:lstStyle/>
        <a:p>
          <a:endParaRPr lang="en-US"/>
        </a:p>
      </dgm:t>
    </dgm:pt>
    <dgm:pt modelId="{BBF5DDD3-5367-454F-A8C7-2A8B1CBE6FEE}" type="sibTrans" cxnId="{3DDD054A-98FF-4B50-80FF-04B39386DCCB}">
      <dgm:prSet/>
      <dgm:spPr/>
      <dgm:t>
        <a:bodyPr/>
        <a:lstStyle/>
        <a:p>
          <a:endParaRPr lang="en-US"/>
        </a:p>
      </dgm:t>
    </dgm:pt>
    <dgm:pt modelId="{6ED73172-D717-4DA7-B39B-5D0D94AEF4DD}">
      <dgm:prSet phldrT="[Text]"/>
      <dgm:spPr/>
      <dgm:t>
        <a:bodyPr/>
        <a:lstStyle/>
        <a:p>
          <a:r>
            <a:rPr lang="en-US" dirty="0"/>
            <a:t>Self-justification</a:t>
          </a:r>
        </a:p>
      </dgm:t>
    </dgm:pt>
    <dgm:pt modelId="{2E097120-7C06-45DD-B61C-9EF0848D168E}" type="parTrans" cxnId="{60281583-D8AB-4922-84EE-7A0B65BC1CB8}">
      <dgm:prSet/>
      <dgm:spPr/>
      <dgm:t>
        <a:bodyPr/>
        <a:lstStyle/>
        <a:p>
          <a:endParaRPr lang="en-US"/>
        </a:p>
      </dgm:t>
    </dgm:pt>
    <dgm:pt modelId="{8A258C05-0F17-4B44-9F6C-E0969D7C147F}" type="sibTrans" cxnId="{60281583-D8AB-4922-84EE-7A0B65BC1CB8}">
      <dgm:prSet/>
      <dgm:spPr/>
      <dgm:t>
        <a:bodyPr/>
        <a:lstStyle/>
        <a:p>
          <a:endParaRPr lang="en-US"/>
        </a:p>
      </dgm:t>
    </dgm:pt>
    <dgm:pt modelId="{4E7470EF-FAB5-4EDD-8628-CFAD3A788B4A}">
      <dgm:prSet/>
      <dgm:spPr/>
      <dgm:t>
        <a:bodyPr/>
        <a:lstStyle/>
        <a:p>
          <a:r>
            <a:rPr lang="en-US" dirty="0"/>
            <a:t>Use of outside experts and consultants for evaluation</a:t>
          </a:r>
        </a:p>
      </dgm:t>
    </dgm:pt>
    <dgm:pt modelId="{A0F1F136-9A80-44C6-8CDF-172262EE353A}" type="parTrans" cxnId="{94102FE0-7D95-4E9F-ABAD-59D2CEDCC376}">
      <dgm:prSet/>
      <dgm:spPr/>
      <dgm:t>
        <a:bodyPr/>
        <a:lstStyle/>
        <a:p>
          <a:endParaRPr lang="en-US"/>
        </a:p>
      </dgm:t>
    </dgm:pt>
    <dgm:pt modelId="{AD1904E3-D822-4F98-8F6F-6F7266F1BC4D}" type="sibTrans" cxnId="{94102FE0-7D95-4E9F-ABAD-59D2CEDCC376}">
      <dgm:prSet/>
      <dgm:spPr/>
      <dgm:t>
        <a:bodyPr/>
        <a:lstStyle/>
        <a:p>
          <a:endParaRPr lang="en-US"/>
        </a:p>
      </dgm:t>
    </dgm:pt>
    <dgm:pt modelId="{7B08BA0A-2830-43A5-822D-A2E815B6C444}" type="pres">
      <dgm:prSet presAssocID="{706BDA5F-00EA-453E-BE31-6F7FDC10F37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84F3B0-CFC5-4DDC-9589-37876886A397}" type="pres">
      <dgm:prSet presAssocID="{93661A77-5CDF-456D-8FF4-1E1C63C574AF}" presName="root" presStyleCnt="0"/>
      <dgm:spPr/>
    </dgm:pt>
    <dgm:pt modelId="{62A7EF49-D17C-4EAC-84D2-42676626C449}" type="pres">
      <dgm:prSet presAssocID="{93661A77-5CDF-456D-8FF4-1E1C63C574AF}" presName="rootComposite" presStyleCnt="0"/>
      <dgm:spPr/>
    </dgm:pt>
    <dgm:pt modelId="{E6AC625C-AE33-4C80-9063-69AD49666F76}" type="pres">
      <dgm:prSet presAssocID="{93661A77-5CDF-456D-8FF4-1E1C63C574AF}" presName="rootText" presStyleLbl="node1" presStyleIdx="0" presStyleCnt="2"/>
      <dgm:spPr/>
    </dgm:pt>
    <dgm:pt modelId="{2FFEABBF-D1AB-4AD5-BA9E-E659C07C41E3}" type="pres">
      <dgm:prSet presAssocID="{93661A77-5CDF-456D-8FF4-1E1C63C574AF}" presName="rootConnector" presStyleLbl="node1" presStyleIdx="0" presStyleCnt="2"/>
      <dgm:spPr/>
    </dgm:pt>
    <dgm:pt modelId="{9C277E87-E095-4A6C-AC87-30E5CF37426F}" type="pres">
      <dgm:prSet presAssocID="{93661A77-5CDF-456D-8FF4-1E1C63C574AF}" presName="childShape" presStyleCnt="0"/>
      <dgm:spPr/>
    </dgm:pt>
    <dgm:pt modelId="{C2DAFFFE-2588-422C-8147-0317FE7C7205}" type="pres">
      <dgm:prSet presAssocID="{1820FB0A-85D2-4CDD-8E02-5D0AF6F525B2}" presName="Name13" presStyleLbl="parChTrans1D2" presStyleIdx="0" presStyleCnt="6"/>
      <dgm:spPr/>
    </dgm:pt>
    <dgm:pt modelId="{6C20354D-9A62-4BF1-B1FD-6C50C4CF6873}" type="pres">
      <dgm:prSet presAssocID="{19C9D575-0378-4785-B826-F77B91BA03C6}" presName="childText" presStyleLbl="bgAcc1" presStyleIdx="0" presStyleCnt="6">
        <dgm:presLayoutVars>
          <dgm:bulletEnabled val="1"/>
        </dgm:presLayoutVars>
      </dgm:prSet>
      <dgm:spPr/>
    </dgm:pt>
    <dgm:pt modelId="{11D967A1-E1FD-4EA1-B7FB-81D31FF7FD7E}" type="pres">
      <dgm:prSet presAssocID="{5E5196B2-1034-464F-8BF0-AEE9475BFC38}" presName="Name13" presStyleLbl="parChTrans1D2" presStyleIdx="1" presStyleCnt="6"/>
      <dgm:spPr/>
    </dgm:pt>
    <dgm:pt modelId="{A7601E6D-65D8-4118-9D0C-3B10EAD34344}" type="pres">
      <dgm:prSet presAssocID="{7A890E6F-734A-461C-8CAF-F589497CFED1}" presName="childText" presStyleLbl="bgAcc1" presStyleIdx="1" presStyleCnt="6">
        <dgm:presLayoutVars>
          <dgm:bulletEnabled val="1"/>
        </dgm:presLayoutVars>
      </dgm:prSet>
      <dgm:spPr/>
    </dgm:pt>
    <dgm:pt modelId="{B588346B-F733-43FC-9BCE-13F859CF746C}" type="pres">
      <dgm:prSet presAssocID="{2E097120-7C06-45DD-B61C-9EF0848D168E}" presName="Name13" presStyleLbl="parChTrans1D2" presStyleIdx="2" presStyleCnt="6"/>
      <dgm:spPr/>
    </dgm:pt>
    <dgm:pt modelId="{05D12A7E-1C07-4E3C-BA8D-2B12A3B57F14}" type="pres">
      <dgm:prSet presAssocID="{6ED73172-D717-4DA7-B39B-5D0D94AEF4DD}" presName="childText" presStyleLbl="bgAcc1" presStyleIdx="2" presStyleCnt="6">
        <dgm:presLayoutVars>
          <dgm:bulletEnabled val="1"/>
        </dgm:presLayoutVars>
      </dgm:prSet>
      <dgm:spPr/>
    </dgm:pt>
    <dgm:pt modelId="{4C2EEAD8-AA53-4F51-AB09-26B3FA54F0F4}" type="pres">
      <dgm:prSet presAssocID="{93AC3040-7331-47B0-9E42-42D3866DCDDB}" presName="root" presStyleCnt="0"/>
      <dgm:spPr/>
    </dgm:pt>
    <dgm:pt modelId="{959A1D22-3A30-4C9E-9293-F59F97B1DCF3}" type="pres">
      <dgm:prSet presAssocID="{93AC3040-7331-47B0-9E42-42D3866DCDDB}" presName="rootComposite" presStyleCnt="0"/>
      <dgm:spPr/>
    </dgm:pt>
    <dgm:pt modelId="{F8AB084D-A854-47ED-9D26-ECD50E90662E}" type="pres">
      <dgm:prSet presAssocID="{93AC3040-7331-47B0-9E42-42D3866DCDDB}" presName="rootText" presStyleLbl="node1" presStyleIdx="1" presStyleCnt="2"/>
      <dgm:spPr/>
    </dgm:pt>
    <dgm:pt modelId="{BDB6EBEC-654D-412D-9F84-2685655BB026}" type="pres">
      <dgm:prSet presAssocID="{93AC3040-7331-47B0-9E42-42D3866DCDDB}" presName="rootConnector" presStyleLbl="node1" presStyleIdx="1" presStyleCnt="2"/>
      <dgm:spPr/>
    </dgm:pt>
    <dgm:pt modelId="{CAE5078A-B6ED-4989-A6E7-35FFB2AA4748}" type="pres">
      <dgm:prSet presAssocID="{93AC3040-7331-47B0-9E42-42D3866DCDDB}" presName="childShape" presStyleCnt="0"/>
      <dgm:spPr/>
    </dgm:pt>
    <dgm:pt modelId="{7ABB1ACC-78D8-4C9D-B664-ED3ADA8CC84F}" type="pres">
      <dgm:prSet presAssocID="{18626620-7F77-45D7-88EF-8FBEDA0C56D9}" presName="Name13" presStyleLbl="parChTrans1D2" presStyleIdx="3" presStyleCnt="6"/>
      <dgm:spPr/>
    </dgm:pt>
    <dgm:pt modelId="{11D5DFD3-D2AD-4C9B-A43C-8F9F4BA5043C}" type="pres">
      <dgm:prSet presAssocID="{4F109AE2-ABF6-43C0-BB04-E1E137E5528C}" presName="childText" presStyleLbl="bgAcc1" presStyleIdx="3" presStyleCnt="6">
        <dgm:presLayoutVars>
          <dgm:bulletEnabled val="1"/>
        </dgm:presLayoutVars>
      </dgm:prSet>
      <dgm:spPr/>
    </dgm:pt>
    <dgm:pt modelId="{641DCA1A-6A13-4573-AC65-AA9028F9332D}" type="pres">
      <dgm:prSet presAssocID="{D75757FE-0B66-4660-A675-D43600BC31B0}" presName="Name13" presStyleLbl="parChTrans1D2" presStyleIdx="4" presStyleCnt="6"/>
      <dgm:spPr/>
    </dgm:pt>
    <dgm:pt modelId="{0DFF2A6C-0BCA-4401-9F77-2EBB682D115E}" type="pres">
      <dgm:prSet presAssocID="{9CFC8645-C4C3-4EBF-87DA-35915B6F445E}" presName="childText" presStyleLbl="bgAcc1" presStyleIdx="4" presStyleCnt="6">
        <dgm:presLayoutVars>
          <dgm:bulletEnabled val="1"/>
        </dgm:presLayoutVars>
      </dgm:prSet>
      <dgm:spPr/>
    </dgm:pt>
    <dgm:pt modelId="{3964BEEB-8F50-4B44-A58B-7BAFA5ECFFD2}" type="pres">
      <dgm:prSet presAssocID="{A0F1F136-9A80-44C6-8CDF-172262EE353A}" presName="Name13" presStyleLbl="parChTrans1D2" presStyleIdx="5" presStyleCnt="6"/>
      <dgm:spPr/>
    </dgm:pt>
    <dgm:pt modelId="{47F3CA65-141B-4880-A349-63FCE221B08E}" type="pres">
      <dgm:prSet presAssocID="{4E7470EF-FAB5-4EDD-8628-CFAD3A788B4A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77F5B00A-1835-4976-BA51-E9B45C73237E}" type="presOf" srcId="{4F109AE2-ABF6-43C0-BB04-E1E137E5528C}" destId="{11D5DFD3-D2AD-4C9B-A43C-8F9F4BA5043C}" srcOrd="0" destOrd="0" presId="urn:microsoft.com/office/officeart/2005/8/layout/hierarchy3"/>
    <dgm:cxn modelId="{26AA8D5F-26F5-4A1C-8918-81E2F9070B4B}" srcId="{93AC3040-7331-47B0-9E42-42D3866DCDDB}" destId="{4F109AE2-ABF6-43C0-BB04-E1E137E5528C}" srcOrd="0" destOrd="0" parTransId="{18626620-7F77-45D7-88EF-8FBEDA0C56D9}" sibTransId="{BC2BCB8A-CFA9-43EC-B8E0-D528CE54F39A}"/>
    <dgm:cxn modelId="{630CB641-FEB0-43AD-8DB2-7E124BEF1C8A}" srcId="{93661A77-5CDF-456D-8FF4-1E1C63C574AF}" destId="{7A890E6F-734A-461C-8CAF-F589497CFED1}" srcOrd="1" destOrd="0" parTransId="{5E5196B2-1034-464F-8BF0-AEE9475BFC38}" sibTransId="{77583C6F-5276-4A7C-8B32-8A8279898A73}"/>
    <dgm:cxn modelId="{3DDD054A-98FF-4B50-80FF-04B39386DCCB}" srcId="{93AC3040-7331-47B0-9E42-42D3866DCDDB}" destId="{9CFC8645-C4C3-4EBF-87DA-35915B6F445E}" srcOrd="1" destOrd="0" parTransId="{D75757FE-0B66-4660-A675-D43600BC31B0}" sibTransId="{BBF5DDD3-5367-454F-A8C7-2A8B1CBE6FEE}"/>
    <dgm:cxn modelId="{9557ED6B-4FC0-4526-90A3-7291900BA5B6}" type="presOf" srcId="{706BDA5F-00EA-453E-BE31-6F7FDC10F376}" destId="{7B08BA0A-2830-43A5-822D-A2E815B6C444}" srcOrd="0" destOrd="0" presId="urn:microsoft.com/office/officeart/2005/8/layout/hierarchy3"/>
    <dgm:cxn modelId="{CCA24573-6E87-4296-A1ED-6F7AB42ECF6A}" type="presOf" srcId="{6ED73172-D717-4DA7-B39B-5D0D94AEF4DD}" destId="{05D12A7E-1C07-4E3C-BA8D-2B12A3B57F14}" srcOrd="0" destOrd="0" presId="urn:microsoft.com/office/officeart/2005/8/layout/hierarchy3"/>
    <dgm:cxn modelId="{BB8EEF7C-4149-41AA-9F09-6C8929A56470}" type="presOf" srcId="{93AC3040-7331-47B0-9E42-42D3866DCDDB}" destId="{BDB6EBEC-654D-412D-9F84-2685655BB026}" srcOrd="1" destOrd="0" presId="urn:microsoft.com/office/officeart/2005/8/layout/hierarchy3"/>
    <dgm:cxn modelId="{60281583-D8AB-4922-84EE-7A0B65BC1CB8}" srcId="{93661A77-5CDF-456D-8FF4-1E1C63C574AF}" destId="{6ED73172-D717-4DA7-B39B-5D0D94AEF4DD}" srcOrd="2" destOrd="0" parTransId="{2E097120-7C06-45DD-B61C-9EF0848D168E}" sibTransId="{8A258C05-0F17-4B44-9F6C-E0969D7C147F}"/>
    <dgm:cxn modelId="{B9B2A986-F312-4BA0-9D7A-B2A1EE5FC81F}" type="presOf" srcId="{93661A77-5CDF-456D-8FF4-1E1C63C574AF}" destId="{2FFEABBF-D1AB-4AD5-BA9E-E659C07C41E3}" srcOrd="1" destOrd="0" presId="urn:microsoft.com/office/officeart/2005/8/layout/hierarchy3"/>
    <dgm:cxn modelId="{B4998E91-11D0-41F0-89FE-6F679DC792F9}" type="presOf" srcId="{9CFC8645-C4C3-4EBF-87DA-35915B6F445E}" destId="{0DFF2A6C-0BCA-4401-9F77-2EBB682D115E}" srcOrd="0" destOrd="0" presId="urn:microsoft.com/office/officeart/2005/8/layout/hierarchy3"/>
    <dgm:cxn modelId="{97C2C2A3-C8A3-48D1-817F-7A93F10C24DA}" type="presOf" srcId="{A0F1F136-9A80-44C6-8CDF-172262EE353A}" destId="{3964BEEB-8F50-4B44-A58B-7BAFA5ECFFD2}" srcOrd="0" destOrd="0" presId="urn:microsoft.com/office/officeart/2005/8/layout/hierarchy3"/>
    <dgm:cxn modelId="{52ACFBA9-5126-4F71-BB24-B1DAAC0CE0C8}" type="presOf" srcId="{7A890E6F-734A-461C-8CAF-F589497CFED1}" destId="{A7601E6D-65D8-4118-9D0C-3B10EAD34344}" srcOrd="0" destOrd="0" presId="urn:microsoft.com/office/officeart/2005/8/layout/hierarchy3"/>
    <dgm:cxn modelId="{0D0650B6-2D36-4DF6-8B96-7DD8FFEE099B}" srcId="{706BDA5F-00EA-453E-BE31-6F7FDC10F376}" destId="{93AC3040-7331-47B0-9E42-42D3866DCDDB}" srcOrd="1" destOrd="0" parTransId="{C0EF1A8F-CC4F-43B3-90FC-FA55B3DBD6ED}" sibTransId="{B9720D6C-6846-4508-BF7A-074002854051}"/>
    <dgm:cxn modelId="{D9FAF2BD-1B5D-4FAD-BE0D-6723796A1E6D}" type="presOf" srcId="{2E097120-7C06-45DD-B61C-9EF0848D168E}" destId="{B588346B-F733-43FC-9BCE-13F859CF746C}" srcOrd="0" destOrd="0" presId="urn:microsoft.com/office/officeart/2005/8/layout/hierarchy3"/>
    <dgm:cxn modelId="{9BD65BC1-7FBC-403C-AF97-59D44C91B1C0}" type="presOf" srcId="{93661A77-5CDF-456D-8FF4-1E1C63C574AF}" destId="{E6AC625C-AE33-4C80-9063-69AD49666F76}" srcOrd="0" destOrd="0" presId="urn:microsoft.com/office/officeart/2005/8/layout/hierarchy3"/>
    <dgm:cxn modelId="{147CF0C4-07E4-4DB4-A56E-39B6E629E660}" type="presOf" srcId="{18626620-7F77-45D7-88EF-8FBEDA0C56D9}" destId="{7ABB1ACC-78D8-4C9D-B664-ED3ADA8CC84F}" srcOrd="0" destOrd="0" presId="urn:microsoft.com/office/officeart/2005/8/layout/hierarchy3"/>
    <dgm:cxn modelId="{E098A2D0-81F1-49D8-BC4A-EBAC1C1D9A6F}" type="presOf" srcId="{1820FB0A-85D2-4CDD-8E02-5D0AF6F525B2}" destId="{C2DAFFFE-2588-422C-8147-0317FE7C7205}" srcOrd="0" destOrd="0" presId="urn:microsoft.com/office/officeart/2005/8/layout/hierarchy3"/>
    <dgm:cxn modelId="{A69A08D2-96C9-4D90-B81B-BC7F37F20498}" type="presOf" srcId="{5E5196B2-1034-464F-8BF0-AEE9475BFC38}" destId="{11D967A1-E1FD-4EA1-B7FB-81D31FF7FD7E}" srcOrd="0" destOrd="0" presId="urn:microsoft.com/office/officeart/2005/8/layout/hierarchy3"/>
    <dgm:cxn modelId="{FBEB4EDE-0D22-41CB-AF03-18411E539136}" srcId="{93661A77-5CDF-456D-8FF4-1E1C63C574AF}" destId="{19C9D575-0378-4785-B826-F77B91BA03C6}" srcOrd="0" destOrd="0" parTransId="{1820FB0A-85D2-4CDD-8E02-5D0AF6F525B2}" sibTransId="{755D1DE7-60F1-4636-989E-C980915F38B1}"/>
    <dgm:cxn modelId="{94102FE0-7D95-4E9F-ABAD-59D2CEDCC376}" srcId="{93AC3040-7331-47B0-9E42-42D3866DCDDB}" destId="{4E7470EF-FAB5-4EDD-8628-CFAD3A788B4A}" srcOrd="2" destOrd="0" parTransId="{A0F1F136-9A80-44C6-8CDF-172262EE353A}" sibTransId="{AD1904E3-D822-4F98-8F6F-6F7266F1BC4D}"/>
    <dgm:cxn modelId="{C57C1BE1-FFB5-47A9-9B84-909B250048C5}" srcId="{706BDA5F-00EA-453E-BE31-6F7FDC10F376}" destId="{93661A77-5CDF-456D-8FF4-1E1C63C574AF}" srcOrd="0" destOrd="0" parTransId="{BD7DCD86-FF1A-44E8-9F73-4EB815B425E1}" sibTransId="{B8BFB9C9-8C30-4FD2-AF68-F6F061785C6C}"/>
    <dgm:cxn modelId="{1F4323E9-3EF8-4277-88F2-67C41700C63B}" type="presOf" srcId="{D75757FE-0B66-4660-A675-D43600BC31B0}" destId="{641DCA1A-6A13-4573-AC65-AA9028F9332D}" srcOrd="0" destOrd="0" presId="urn:microsoft.com/office/officeart/2005/8/layout/hierarchy3"/>
    <dgm:cxn modelId="{2A53E6EE-9A4C-46B0-A559-658779FBCC9F}" type="presOf" srcId="{93AC3040-7331-47B0-9E42-42D3866DCDDB}" destId="{F8AB084D-A854-47ED-9D26-ECD50E90662E}" srcOrd="0" destOrd="0" presId="urn:microsoft.com/office/officeart/2005/8/layout/hierarchy3"/>
    <dgm:cxn modelId="{3A6D5FF5-2FAA-47C4-A910-8441D2C04AE6}" type="presOf" srcId="{19C9D575-0378-4785-B826-F77B91BA03C6}" destId="{6C20354D-9A62-4BF1-B1FD-6C50C4CF6873}" srcOrd="0" destOrd="0" presId="urn:microsoft.com/office/officeart/2005/8/layout/hierarchy3"/>
    <dgm:cxn modelId="{C8FF3DF8-E788-4827-AB99-E8D8AABF7A71}" type="presOf" srcId="{4E7470EF-FAB5-4EDD-8628-CFAD3A788B4A}" destId="{47F3CA65-141B-4880-A349-63FCE221B08E}" srcOrd="0" destOrd="0" presId="urn:microsoft.com/office/officeart/2005/8/layout/hierarchy3"/>
    <dgm:cxn modelId="{74001077-F054-4B57-BAF6-9E6E54EB190D}" type="presParOf" srcId="{7B08BA0A-2830-43A5-822D-A2E815B6C444}" destId="{BB84F3B0-CFC5-4DDC-9589-37876886A397}" srcOrd="0" destOrd="0" presId="urn:microsoft.com/office/officeart/2005/8/layout/hierarchy3"/>
    <dgm:cxn modelId="{213F7F8E-DFF8-4864-B460-A6B48F828185}" type="presParOf" srcId="{BB84F3B0-CFC5-4DDC-9589-37876886A397}" destId="{62A7EF49-D17C-4EAC-84D2-42676626C449}" srcOrd="0" destOrd="0" presId="urn:microsoft.com/office/officeart/2005/8/layout/hierarchy3"/>
    <dgm:cxn modelId="{370923FC-9C82-4F95-B06C-11F28F256E5B}" type="presParOf" srcId="{62A7EF49-D17C-4EAC-84D2-42676626C449}" destId="{E6AC625C-AE33-4C80-9063-69AD49666F76}" srcOrd="0" destOrd="0" presId="urn:microsoft.com/office/officeart/2005/8/layout/hierarchy3"/>
    <dgm:cxn modelId="{301CD194-3237-4D4C-8FA3-06A3AD81FC36}" type="presParOf" srcId="{62A7EF49-D17C-4EAC-84D2-42676626C449}" destId="{2FFEABBF-D1AB-4AD5-BA9E-E659C07C41E3}" srcOrd="1" destOrd="0" presId="urn:microsoft.com/office/officeart/2005/8/layout/hierarchy3"/>
    <dgm:cxn modelId="{13958493-1C8E-4FCF-A303-572DE56BBAE2}" type="presParOf" srcId="{BB84F3B0-CFC5-4DDC-9589-37876886A397}" destId="{9C277E87-E095-4A6C-AC87-30E5CF37426F}" srcOrd="1" destOrd="0" presId="urn:microsoft.com/office/officeart/2005/8/layout/hierarchy3"/>
    <dgm:cxn modelId="{8985774E-3A88-4CE7-A8CE-8DD3462FA024}" type="presParOf" srcId="{9C277E87-E095-4A6C-AC87-30E5CF37426F}" destId="{C2DAFFFE-2588-422C-8147-0317FE7C7205}" srcOrd="0" destOrd="0" presId="urn:microsoft.com/office/officeart/2005/8/layout/hierarchy3"/>
    <dgm:cxn modelId="{8CCF35F6-E1B5-4E8C-AC75-528AEBEF5C79}" type="presParOf" srcId="{9C277E87-E095-4A6C-AC87-30E5CF37426F}" destId="{6C20354D-9A62-4BF1-B1FD-6C50C4CF6873}" srcOrd="1" destOrd="0" presId="urn:microsoft.com/office/officeart/2005/8/layout/hierarchy3"/>
    <dgm:cxn modelId="{69DF38CA-3B37-4565-A817-B24BAC4923CB}" type="presParOf" srcId="{9C277E87-E095-4A6C-AC87-30E5CF37426F}" destId="{11D967A1-E1FD-4EA1-B7FB-81D31FF7FD7E}" srcOrd="2" destOrd="0" presId="urn:microsoft.com/office/officeart/2005/8/layout/hierarchy3"/>
    <dgm:cxn modelId="{E0EE4510-2515-4367-B743-246F520623E7}" type="presParOf" srcId="{9C277E87-E095-4A6C-AC87-30E5CF37426F}" destId="{A7601E6D-65D8-4118-9D0C-3B10EAD34344}" srcOrd="3" destOrd="0" presId="urn:microsoft.com/office/officeart/2005/8/layout/hierarchy3"/>
    <dgm:cxn modelId="{EA072F22-C4B9-46AC-8A84-178E248A34D9}" type="presParOf" srcId="{9C277E87-E095-4A6C-AC87-30E5CF37426F}" destId="{B588346B-F733-43FC-9BCE-13F859CF746C}" srcOrd="4" destOrd="0" presId="urn:microsoft.com/office/officeart/2005/8/layout/hierarchy3"/>
    <dgm:cxn modelId="{FAE1EACD-F4FB-4A8A-B432-6EC9D22DC6C6}" type="presParOf" srcId="{9C277E87-E095-4A6C-AC87-30E5CF37426F}" destId="{05D12A7E-1C07-4E3C-BA8D-2B12A3B57F14}" srcOrd="5" destOrd="0" presId="urn:microsoft.com/office/officeart/2005/8/layout/hierarchy3"/>
    <dgm:cxn modelId="{EEE8E8D1-C63D-4937-8456-AC83D9F817CF}" type="presParOf" srcId="{7B08BA0A-2830-43A5-822D-A2E815B6C444}" destId="{4C2EEAD8-AA53-4F51-AB09-26B3FA54F0F4}" srcOrd="1" destOrd="0" presId="urn:microsoft.com/office/officeart/2005/8/layout/hierarchy3"/>
    <dgm:cxn modelId="{CF8CD600-DCEA-41E8-A178-D61A07AD5285}" type="presParOf" srcId="{4C2EEAD8-AA53-4F51-AB09-26B3FA54F0F4}" destId="{959A1D22-3A30-4C9E-9293-F59F97B1DCF3}" srcOrd="0" destOrd="0" presId="urn:microsoft.com/office/officeart/2005/8/layout/hierarchy3"/>
    <dgm:cxn modelId="{9AADB834-8925-4E7B-A2DC-88A417AB4F4E}" type="presParOf" srcId="{959A1D22-3A30-4C9E-9293-F59F97B1DCF3}" destId="{F8AB084D-A854-47ED-9D26-ECD50E90662E}" srcOrd="0" destOrd="0" presId="urn:microsoft.com/office/officeart/2005/8/layout/hierarchy3"/>
    <dgm:cxn modelId="{6382B548-AF11-4ADE-B346-4CEB040C877E}" type="presParOf" srcId="{959A1D22-3A30-4C9E-9293-F59F97B1DCF3}" destId="{BDB6EBEC-654D-412D-9F84-2685655BB026}" srcOrd="1" destOrd="0" presId="urn:microsoft.com/office/officeart/2005/8/layout/hierarchy3"/>
    <dgm:cxn modelId="{A55DF5D6-EEF0-435A-8606-CF25E71B4A8F}" type="presParOf" srcId="{4C2EEAD8-AA53-4F51-AB09-26B3FA54F0F4}" destId="{CAE5078A-B6ED-4989-A6E7-35FFB2AA4748}" srcOrd="1" destOrd="0" presId="urn:microsoft.com/office/officeart/2005/8/layout/hierarchy3"/>
    <dgm:cxn modelId="{6AED6759-DAF7-4FC0-973B-202F3C869D0F}" type="presParOf" srcId="{CAE5078A-B6ED-4989-A6E7-35FFB2AA4748}" destId="{7ABB1ACC-78D8-4C9D-B664-ED3ADA8CC84F}" srcOrd="0" destOrd="0" presId="urn:microsoft.com/office/officeart/2005/8/layout/hierarchy3"/>
    <dgm:cxn modelId="{8ADB99CE-0A9E-4435-B8C2-53483B2BCD89}" type="presParOf" srcId="{CAE5078A-B6ED-4989-A6E7-35FFB2AA4748}" destId="{11D5DFD3-D2AD-4C9B-A43C-8F9F4BA5043C}" srcOrd="1" destOrd="0" presId="urn:microsoft.com/office/officeart/2005/8/layout/hierarchy3"/>
    <dgm:cxn modelId="{D4ED247F-99EA-4BB8-84EC-B3946A31C808}" type="presParOf" srcId="{CAE5078A-B6ED-4989-A6E7-35FFB2AA4748}" destId="{641DCA1A-6A13-4573-AC65-AA9028F9332D}" srcOrd="2" destOrd="0" presId="urn:microsoft.com/office/officeart/2005/8/layout/hierarchy3"/>
    <dgm:cxn modelId="{50848C65-E750-48FE-AD68-0EB3373EAB81}" type="presParOf" srcId="{CAE5078A-B6ED-4989-A6E7-35FFB2AA4748}" destId="{0DFF2A6C-0BCA-4401-9F77-2EBB682D115E}" srcOrd="3" destOrd="0" presId="urn:microsoft.com/office/officeart/2005/8/layout/hierarchy3"/>
    <dgm:cxn modelId="{779E8877-B7A0-47C9-A4EC-E3D05318A8E0}" type="presParOf" srcId="{CAE5078A-B6ED-4989-A6E7-35FFB2AA4748}" destId="{3964BEEB-8F50-4B44-A58B-7BAFA5ECFFD2}" srcOrd="4" destOrd="0" presId="urn:microsoft.com/office/officeart/2005/8/layout/hierarchy3"/>
    <dgm:cxn modelId="{BA17DDAB-CC09-4772-A1AE-54972DF76915}" type="presParOf" srcId="{CAE5078A-B6ED-4989-A6E7-35FFB2AA4748}" destId="{47F3CA65-141B-4880-A349-63FCE221B08E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C625C-AE33-4C80-9063-69AD49666F76}">
      <dsp:nvSpPr>
        <dsp:cNvPr id="0" name=""/>
        <dsp:cNvSpPr/>
      </dsp:nvSpPr>
      <dsp:spPr>
        <a:xfrm>
          <a:off x="1218230" y="3547"/>
          <a:ext cx="1755810" cy="877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Individual</a:t>
          </a:r>
        </a:p>
      </dsp:txBody>
      <dsp:txXfrm>
        <a:off x="1243943" y="29260"/>
        <a:ext cx="1704384" cy="826479"/>
      </dsp:txXfrm>
    </dsp:sp>
    <dsp:sp modelId="{C2DAFFFE-2588-422C-8147-0317FE7C7205}">
      <dsp:nvSpPr>
        <dsp:cNvPr id="0" name=""/>
        <dsp:cNvSpPr/>
      </dsp:nvSpPr>
      <dsp:spPr>
        <a:xfrm>
          <a:off x="1393811" y="881453"/>
          <a:ext cx="175581" cy="65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429"/>
              </a:lnTo>
              <a:lnTo>
                <a:pt x="175581" y="65842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0354D-9A62-4BF1-B1FD-6C50C4CF6873}">
      <dsp:nvSpPr>
        <dsp:cNvPr id="0" name=""/>
        <dsp:cNvSpPr/>
      </dsp:nvSpPr>
      <dsp:spPr>
        <a:xfrm>
          <a:off x="1569392" y="1100929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yourself as Manager</a:t>
          </a:r>
        </a:p>
      </dsp:txBody>
      <dsp:txXfrm>
        <a:off x="1595105" y="1126642"/>
        <a:ext cx="1353222" cy="826479"/>
      </dsp:txXfrm>
    </dsp:sp>
    <dsp:sp modelId="{11D967A1-E1FD-4EA1-B7FB-81D31FF7FD7E}">
      <dsp:nvSpPr>
        <dsp:cNvPr id="0" name=""/>
        <dsp:cNvSpPr/>
      </dsp:nvSpPr>
      <dsp:spPr>
        <a:xfrm>
          <a:off x="1393811" y="881453"/>
          <a:ext cx="175581" cy="1755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5810"/>
              </a:lnTo>
              <a:lnTo>
                <a:pt x="175581" y="175581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01E6D-65D8-4118-9D0C-3B10EAD34344}">
      <dsp:nvSpPr>
        <dsp:cNvPr id="0" name=""/>
        <dsp:cNvSpPr/>
      </dsp:nvSpPr>
      <dsp:spPr>
        <a:xfrm>
          <a:off x="1569392" y="2198311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the project without thinking about sunk cost</a:t>
          </a:r>
        </a:p>
      </dsp:txBody>
      <dsp:txXfrm>
        <a:off x="1595105" y="2224024"/>
        <a:ext cx="1353222" cy="826479"/>
      </dsp:txXfrm>
    </dsp:sp>
    <dsp:sp modelId="{B588346B-F733-43FC-9BCE-13F859CF746C}">
      <dsp:nvSpPr>
        <dsp:cNvPr id="0" name=""/>
        <dsp:cNvSpPr/>
      </dsp:nvSpPr>
      <dsp:spPr>
        <a:xfrm>
          <a:off x="1393811" y="881453"/>
          <a:ext cx="175581" cy="285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192"/>
              </a:lnTo>
              <a:lnTo>
                <a:pt x="175581" y="285319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12A7E-1C07-4E3C-BA8D-2B12A3B57F14}">
      <dsp:nvSpPr>
        <dsp:cNvPr id="0" name=""/>
        <dsp:cNvSpPr/>
      </dsp:nvSpPr>
      <dsp:spPr>
        <a:xfrm>
          <a:off x="1569392" y="3295692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Self-justification</a:t>
          </a:r>
        </a:p>
      </dsp:txBody>
      <dsp:txXfrm>
        <a:off x="1595105" y="3321405"/>
        <a:ext cx="1353222" cy="826479"/>
      </dsp:txXfrm>
    </dsp:sp>
    <dsp:sp modelId="{F8AB084D-A854-47ED-9D26-ECD50E90662E}">
      <dsp:nvSpPr>
        <dsp:cNvPr id="0" name=""/>
        <dsp:cNvSpPr/>
      </dsp:nvSpPr>
      <dsp:spPr>
        <a:xfrm>
          <a:off x="3412993" y="3547"/>
          <a:ext cx="1755810" cy="877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Organization</a:t>
          </a:r>
        </a:p>
      </dsp:txBody>
      <dsp:txXfrm>
        <a:off x="3438706" y="29260"/>
        <a:ext cx="1704384" cy="826479"/>
      </dsp:txXfrm>
    </dsp:sp>
    <dsp:sp modelId="{7ABB1ACC-78D8-4C9D-B664-ED3ADA8CC84F}">
      <dsp:nvSpPr>
        <dsp:cNvPr id="0" name=""/>
        <dsp:cNvSpPr/>
      </dsp:nvSpPr>
      <dsp:spPr>
        <a:xfrm>
          <a:off x="3588574" y="881453"/>
          <a:ext cx="175581" cy="65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429"/>
              </a:lnTo>
              <a:lnTo>
                <a:pt x="175581" y="65842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5DFD3-D2AD-4C9B-A43C-8F9F4BA5043C}">
      <dsp:nvSpPr>
        <dsp:cNvPr id="0" name=""/>
        <dsp:cNvSpPr/>
      </dsp:nvSpPr>
      <dsp:spPr>
        <a:xfrm>
          <a:off x="3764156" y="1100929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Separate Decision Makers</a:t>
          </a:r>
        </a:p>
      </dsp:txBody>
      <dsp:txXfrm>
        <a:off x="3789869" y="1126642"/>
        <a:ext cx="1353222" cy="826479"/>
      </dsp:txXfrm>
    </dsp:sp>
    <dsp:sp modelId="{641DCA1A-6A13-4573-AC65-AA9028F9332D}">
      <dsp:nvSpPr>
        <dsp:cNvPr id="0" name=""/>
        <dsp:cNvSpPr/>
      </dsp:nvSpPr>
      <dsp:spPr>
        <a:xfrm>
          <a:off x="3588574" y="881453"/>
          <a:ext cx="175581" cy="1755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5810"/>
              </a:lnTo>
              <a:lnTo>
                <a:pt x="175581" y="175581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F2A6C-0BCA-4401-9F77-2EBB682D115E}">
      <dsp:nvSpPr>
        <dsp:cNvPr id="0" name=""/>
        <dsp:cNvSpPr/>
      </dsp:nvSpPr>
      <dsp:spPr>
        <a:xfrm>
          <a:off x="3764156" y="2198311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Avoiding strong fear of failure</a:t>
          </a:r>
        </a:p>
      </dsp:txBody>
      <dsp:txXfrm>
        <a:off x="3789869" y="2224024"/>
        <a:ext cx="1353222" cy="826479"/>
      </dsp:txXfrm>
    </dsp:sp>
    <dsp:sp modelId="{3964BEEB-8F50-4B44-A58B-7BAFA5ECFFD2}">
      <dsp:nvSpPr>
        <dsp:cNvPr id="0" name=""/>
        <dsp:cNvSpPr/>
      </dsp:nvSpPr>
      <dsp:spPr>
        <a:xfrm>
          <a:off x="3588574" y="881453"/>
          <a:ext cx="175581" cy="2853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3192"/>
              </a:lnTo>
              <a:lnTo>
                <a:pt x="175581" y="285319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3CA65-141B-4880-A349-63FCE221B08E}">
      <dsp:nvSpPr>
        <dsp:cNvPr id="0" name=""/>
        <dsp:cNvSpPr/>
      </dsp:nvSpPr>
      <dsp:spPr>
        <a:xfrm>
          <a:off x="3764156" y="3295692"/>
          <a:ext cx="1404648" cy="87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of outside experts and consultants for evaluation</a:t>
          </a:r>
        </a:p>
      </dsp:txBody>
      <dsp:txXfrm>
        <a:off x="3789869" y="3321405"/>
        <a:ext cx="1353222" cy="826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879D8-97D8-4FEA-834A-CDDD887CB51E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67E84-59A5-424A-A3B1-A22A211BE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27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E3337-01A2-43A5-87E9-355E8504695F}" type="datetimeFigureOut">
              <a:rPr lang="en-US" smtClean="0"/>
              <a:t>4/13/2017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4FB7B-F472-4733-A56E-D80D22C95D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2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93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1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Meghana Shatakshi Kokila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7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Meghana Shatakshi Kokila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3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Meghana Shatakshi Kokila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7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Meghana Shatakshi Kokila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91088-35B9-47C5-B366-66D33DE796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30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3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2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5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8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3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2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1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0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FB7B-F472-4733-A56E-D80D22C95D1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6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1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2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04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604818"/>
            <a:ext cx="11309338" cy="6341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08" y="623027"/>
            <a:ext cx="11253254" cy="615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83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45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33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82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98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16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38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0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90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69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7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84D694C-CB94-445E-9C62-3E80FA85A26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3950F3-D957-46CC-B134-A71F1428E4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594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1.xml"/><Relationship Id="rId11" Type="http://schemas.openxmlformats.org/officeDocument/2006/relationships/slide" Target="slide22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7.xml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" Target="slide2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794084"/>
            <a:ext cx="8105632" cy="2262781"/>
          </a:xfrm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</a:rPr>
              <a:t>FBI Virtual Case File – </a:t>
            </a:r>
            <a:br>
              <a:rPr lang="en-US" sz="4800" dirty="0">
                <a:latin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</a:rPr>
              <a:t>Project Management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4693" y="3406819"/>
            <a:ext cx="8105632" cy="3090779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Shweta Balasubramanian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Jyothsna Chivukula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Shatakshi Narayan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Meghana Kasula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Garima Rawat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Kokila Dular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Sofia Arora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1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eginning 4">
            <a:hlinkClick r:id="rId4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778" y="1303572"/>
            <a:ext cx="8915942" cy="528764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665720" y="527133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Document" showAsIcon="1" r:id="rId6" imgW="914400" imgH="792360" progId="Word.Document.8">
                  <p:embed/>
                </p:oleObj>
              </mc:Choice>
              <mc:Fallback>
                <p:oleObj name="Document" showAsIcon="1" r:id="rId6" imgW="914400" imgH="792360" progId="Word.Document.8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5720" y="527133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555714" y="672198"/>
            <a:ext cx="902855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Control &amp; Monitor - Project Status Report</a:t>
            </a:r>
          </a:p>
        </p:txBody>
      </p:sp>
    </p:spTree>
    <p:extLst>
      <p:ext uri="{BB962C8B-B14F-4D97-AF65-F5344CB8AC3E}">
        <p14:creationId xmlns:p14="http://schemas.microsoft.com/office/powerpoint/2010/main" val="292673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eginning 3">
            <a:hlinkClick r:id="rId4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5714" y="672198"/>
            <a:ext cx="902855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Control &amp; Monitor - RACI Matrix and Meeting Practices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60554"/>
              </p:ext>
            </p:extLst>
          </p:nvPr>
        </p:nvGraphicFramePr>
        <p:xfrm>
          <a:off x="462199" y="3714645"/>
          <a:ext cx="6686745" cy="2139422"/>
        </p:xfrm>
        <a:graphic>
          <a:graphicData uri="http://schemas.openxmlformats.org/drawingml/2006/table">
            <a:tbl>
              <a:tblPr/>
              <a:tblGrid>
                <a:gridCol w="784709">
                  <a:extLst>
                    <a:ext uri="{9D8B030D-6E8A-4147-A177-3AD203B41FA5}">
                      <a16:colId xmlns:a16="http://schemas.microsoft.com/office/drawing/2014/main" val="343792630"/>
                    </a:ext>
                  </a:extLst>
                </a:gridCol>
                <a:gridCol w="557096">
                  <a:extLst>
                    <a:ext uri="{9D8B030D-6E8A-4147-A177-3AD203B41FA5}">
                      <a16:colId xmlns:a16="http://schemas.microsoft.com/office/drawing/2014/main" val="777425927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2523238259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3443081579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2743475712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2509894832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3954688117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3126644853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343920279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441201945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3961415308"/>
                    </a:ext>
                  </a:extLst>
                </a:gridCol>
                <a:gridCol w="534494">
                  <a:extLst>
                    <a:ext uri="{9D8B030D-6E8A-4147-A177-3AD203B41FA5}">
                      <a16:colId xmlns:a16="http://schemas.microsoft.com/office/drawing/2014/main" val="2038225544"/>
                    </a:ext>
                  </a:extLst>
                </a:gridCol>
              </a:tblGrid>
              <a:tr h="225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Status Check for Submissions &amp; Class Reads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556425"/>
                  </a:ext>
                </a:extLst>
              </a:tr>
              <a:tr h="348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9-Sep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16-Sep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23-Sep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30-Sep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7-Oct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14-Oct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21-Oct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28-Oct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4-Nov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11-Nov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18-Nov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964378"/>
                  </a:ext>
                </a:extLst>
              </a:tr>
              <a:tr h="225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Kokila 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989642"/>
                  </a:ext>
                </a:extLst>
              </a:tr>
              <a:tr h="225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Garima 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162203"/>
                  </a:ext>
                </a:extLst>
              </a:tr>
              <a:tr h="2173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Jyothsna 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108211"/>
                  </a:ext>
                </a:extLst>
              </a:tr>
              <a:tr h="2224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Meghana 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320040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Shatakshi 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127145"/>
                  </a:ext>
                </a:extLst>
              </a:tr>
              <a:tr h="225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Shweta 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03212"/>
                  </a:ext>
                </a:extLst>
              </a:tr>
              <a:tr h="2253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Sofia 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24202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65607"/>
              </p:ext>
            </p:extLst>
          </p:nvPr>
        </p:nvGraphicFramePr>
        <p:xfrm>
          <a:off x="462195" y="1565471"/>
          <a:ext cx="6686750" cy="1905000"/>
        </p:xfrm>
        <a:graphic>
          <a:graphicData uri="http://schemas.openxmlformats.org/drawingml/2006/table">
            <a:tbl>
              <a:tblPr/>
              <a:tblGrid>
                <a:gridCol w="1270191">
                  <a:extLst>
                    <a:ext uri="{9D8B030D-6E8A-4147-A177-3AD203B41FA5}">
                      <a16:colId xmlns:a16="http://schemas.microsoft.com/office/drawing/2014/main" val="3882557848"/>
                    </a:ext>
                  </a:extLst>
                </a:gridCol>
                <a:gridCol w="671595">
                  <a:extLst>
                    <a:ext uri="{9D8B030D-6E8A-4147-A177-3AD203B41FA5}">
                      <a16:colId xmlns:a16="http://schemas.microsoft.com/office/drawing/2014/main" val="81113538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030502922"/>
                    </a:ext>
                  </a:extLst>
                </a:gridCol>
                <a:gridCol w="759194">
                  <a:extLst>
                    <a:ext uri="{9D8B030D-6E8A-4147-A177-3AD203B41FA5}">
                      <a16:colId xmlns:a16="http://schemas.microsoft.com/office/drawing/2014/main" val="3454862993"/>
                    </a:ext>
                  </a:extLst>
                </a:gridCol>
                <a:gridCol w="788394">
                  <a:extLst>
                    <a:ext uri="{9D8B030D-6E8A-4147-A177-3AD203B41FA5}">
                      <a16:colId xmlns:a16="http://schemas.microsoft.com/office/drawing/2014/main" val="1856423640"/>
                    </a:ext>
                  </a:extLst>
                </a:gridCol>
                <a:gridCol w="817594">
                  <a:extLst>
                    <a:ext uri="{9D8B030D-6E8A-4147-A177-3AD203B41FA5}">
                      <a16:colId xmlns:a16="http://schemas.microsoft.com/office/drawing/2014/main" val="264117566"/>
                    </a:ext>
                  </a:extLst>
                </a:gridCol>
                <a:gridCol w="671595">
                  <a:extLst>
                    <a:ext uri="{9D8B030D-6E8A-4147-A177-3AD203B41FA5}">
                      <a16:colId xmlns:a16="http://schemas.microsoft.com/office/drawing/2014/main" val="301611984"/>
                    </a:ext>
                  </a:extLst>
                </a:gridCol>
                <a:gridCol w="525596">
                  <a:extLst>
                    <a:ext uri="{9D8B030D-6E8A-4147-A177-3AD203B41FA5}">
                      <a16:colId xmlns:a16="http://schemas.microsoft.com/office/drawing/2014/main" val="1521750833"/>
                    </a:ext>
                  </a:extLst>
                </a:gridCol>
                <a:gridCol w="496396">
                  <a:extLst>
                    <a:ext uri="{9D8B030D-6E8A-4147-A177-3AD203B41FA5}">
                      <a16:colId xmlns:a16="http://schemas.microsoft.com/office/drawing/2014/main" val="5970169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Task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Kokila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Garima 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Jyothsna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Meghana 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Shatakshi 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Shweta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Sofia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Mike Z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928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Research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53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Create WBS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736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RACI Matrix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88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Gantt Chart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246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Charter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Final Charter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4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M/S project Plan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08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Presentaion Work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98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Final Presentation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7013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12031"/>
              </p:ext>
            </p:extLst>
          </p:nvPr>
        </p:nvGraphicFramePr>
        <p:xfrm>
          <a:off x="7417762" y="2431473"/>
          <a:ext cx="4333010" cy="2327560"/>
        </p:xfrm>
        <a:graphic>
          <a:graphicData uri="http://schemas.openxmlformats.org/drawingml/2006/table">
            <a:tbl>
              <a:tblPr/>
              <a:tblGrid>
                <a:gridCol w="1645711">
                  <a:extLst>
                    <a:ext uri="{9D8B030D-6E8A-4147-A177-3AD203B41FA5}">
                      <a16:colId xmlns:a16="http://schemas.microsoft.com/office/drawing/2014/main" val="4041121617"/>
                    </a:ext>
                  </a:extLst>
                </a:gridCol>
                <a:gridCol w="2687299">
                  <a:extLst>
                    <a:ext uri="{9D8B030D-6E8A-4147-A177-3AD203B41FA5}">
                      <a16:colId xmlns:a16="http://schemas.microsoft.com/office/drawing/2014/main" val="2592508296"/>
                    </a:ext>
                  </a:extLst>
                </a:gridCol>
              </a:tblGrid>
              <a:tr h="29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Meeting 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3rd October, 2016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010812"/>
                  </a:ext>
                </a:extLst>
              </a:tr>
              <a:tr h="29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Attendees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KD, GR, MK, SA, SN, SB, JC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838611"/>
                  </a:ext>
                </a:extLst>
              </a:tr>
              <a:tr h="29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Jyothsna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693545"/>
                  </a:ext>
                </a:extLst>
              </a:tr>
              <a:tr h="290945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Agenda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Update Project Charter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528435"/>
                  </a:ext>
                </a:extLst>
              </a:tr>
              <a:tr h="29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Update WBS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83618"/>
                  </a:ext>
                </a:extLst>
              </a:tr>
              <a:tr h="29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FBI Research Progress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72016"/>
                  </a:ext>
                </a:extLst>
              </a:tr>
              <a:tr h="29094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Action  Items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PM send updated Charter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899141"/>
                  </a:ext>
                </a:extLst>
              </a:tr>
              <a:tr h="290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Watch MPP video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995949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531382"/>
              </p:ext>
            </p:extLst>
          </p:nvPr>
        </p:nvGraphicFramePr>
        <p:xfrm>
          <a:off x="10836372" y="494405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36372" y="494405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780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84356"/>
            <a:ext cx="8105632" cy="2262781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</a:rPr>
              <a:t>Project activity and</a:t>
            </a:r>
            <a:br>
              <a:rPr lang="en-US" sz="4800" dirty="0">
                <a:latin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</a:rPr>
              <a:t>Risk Planning</a:t>
            </a:r>
          </a:p>
        </p:txBody>
      </p:sp>
      <p:pic>
        <p:nvPicPr>
          <p:cNvPr id="7170" name="Picture 2" descr="http://client.commercepromote.com/websites/Consultants/785/images/57443risk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05" y="2953995"/>
            <a:ext cx="2755232" cy="39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2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ction Button: Beginning 76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5714" y="672198"/>
            <a:ext cx="902855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Ishikawa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71" y="1422400"/>
            <a:ext cx="7842553" cy="53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5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eginning 4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https://lh3.googleusercontent.com/Ggbfj1t5NzDiEtGp5b_fjjJJp9R8BKFkMlFhzbn0pOuBET4BL_SeB-_XzEbuYS9bBBAdwb-7TB3M_0wd6TrClBuY4P57ckhAwkhe9fX5PHOf_Ek1ECFxwQ3Ym4Epz8bQmvDWeQ_XrV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5" y="1359164"/>
            <a:ext cx="7490983" cy="52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7715" y="2065554"/>
            <a:ext cx="33673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Pairwise comparison is one of the methods  used for prioritization.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 Team setup, Points are calculated   for prioritized items by voting from the  team members.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team would prioritize the projects, issues based on the points   each item obtained.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5714" y="672198"/>
            <a:ext cx="902855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Pairwise Comparison</a:t>
            </a:r>
          </a:p>
        </p:txBody>
      </p:sp>
    </p:spTree>
    <p:extLst>
      <p:ext uri="{BB962C8B-B14F-4D97-AF65-F5344CB8AC3E}">
        <p14:creationId xmlns:p14="http://schemas.microsoft.com/office/powerpoint/2010/main" val="278342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eginning 4">
            <a:hlinkClick r:id="rId4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364436"/>
              </p:ext>
            </p:extLst>
          </p:nvPr>
        </p:nvGraphicFramePr>
        <p:xfrm>
          <a:off x="10541218" y="568496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1218" y="568496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555714" y="672198"/>
            <a:ext cx="902855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Issue Risk Log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42" y="4472198"/>
            <a:ext cx="10803466" cy="1006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41" y="1647825"/>
            <a:ext cx="10814977" cy="26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6464"/>
            <a:ext cx="8105632" cy="2262781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</a:rPr>
              <a:t>Problems Identified</a:t>
            </a:r>
          </a:p>
        </p:txBody>
      </p:sp>
      <p:pic>
        <p:nvPicPr>
          <p:cNvPr id="6146" name="Picture 2" descr="http://www.secureindustrialdoors.co.uk/js/plugins/imagemanager/files/iStock_000007651555XSmall_-_maintenance_man_800x60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78" y="3056865"/>
            <a:ext cx="3615656" cy="3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3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460922" y="1383421"/>
            <a:ext cx="3289069" cy="4796121"/>
          </a:xfrm>
          <a:prstGeom prst="rect">
            <a:avLst/>
          </a:prstGeom>
          <a:solidFill>
            <a:srgbClr val="F3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02251" y="1361294"/>
            <a:ext cx="3289069" cy="4796121"/>
          </a:xfrm>
          <a:prstGeom prst="rect">
            <a:avLst/>
          </a:prstGeom>
          <a:solidFill>
            <a:srgbClr val="F3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AutoShape 2" descr="Image result for no requirements"/>
          <p:cNvSpPr>
            <a:spLocks noChangeAspect="1" noChangeArrowheads="1"/>
          </p:cNvSpPr>
          <p:nvPr/>
        </p:nvSpPr>
        <p:spPr bwMode="auto">
          <a:xfrm>
            <a:off x="4210756" y="3276600"/>
            <a:ext cx="2037644" cy="20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http://www.umsl.edu/~sauterv/analysis/Fall2010Papers/Bronstein/scope%20creep_files/scope_creep%2520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04" y="1439867"/>
            <a:ext cx="3072644" cy="21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encrypted-tbn1.gstatic.com/images?q=tbn:ANd9GcSI4jNeU-FFBYT5p_5XdT-RhWqJuzBfO_1teoYZvBfN_w3UfFt_b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70" y="1417008"/>
            <a:ext cx="2394066" cy="200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0912" y="3886619"/>
            <a:ext cx="3149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Scope Creep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Illusion of Control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Plan before act / Requirement analysis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2241" y="3903244"/>
            <a:ext cx="3149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 defined requirements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Available</a:t>
            </a:r>
            <a:r>
              <a:rPr lang="en-US" b="1" dirty="0"/>
              <a:t> </a:t>
            </a:r>
            <a:r>
              <a:rPr lang="en-US" dirty="0"/>
              <a:t>Data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Requirement analysis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308" y="3886619"/>
            <a:ext cx="1978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Faced:</a:t>
            </a:r>
          </a:p>
          <a:p>
            <a:endParaRPr lang="en-US" dirty="0"/>
          </a:p>
          <a:p>
            <a:r>
              <a:rPr lang="en-US" dirty="0"/>
              <a:t>Biases:</a:t>
            </a:r>
          </a:p>
          <a:p>
            <a:endParaRPr lang="en-US" dirty="0"/>
          </a:p>
          <a:p>
            <a:r>
              <a:rPr lang="en-US" dirty="0"/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32807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621412" y="1371405"/>
            <a:ext cx="3184593" cy="4796121"/>
            <a:chOff x="2656919" y="1375220"/>
            <a:chExt cx="3149087" cy="4796121"/>
          </a:xfrm>
        </p:grpSpPr>
        <p:sp>
          <p:nvSpPr>
            <p:cNvPr id="10" name="Rectangle 9"/>
            <p:cNvSpPr/>
            <p:nvPr/>
          </p:nvSpPr>
          <p:spPr>
            <a:xfrm>
              <a:off x="2815510" y="1375220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56919" y="3886619"/>
              <a:ext cx="31490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Inadequate skillset of PM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Over Confidence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Human capital management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739270" y="1371418"/>
            <a:ext cx="3048903" cy="4796121"/>
          </a:xfrm>
          <a:prstGeom prst="rect">
            <a:avLst/>
          </a:prstGeom>
          <a:solidFill>
            <a:srgbClr val="F3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02932" y="1371405"/>
            <a:ext cx="2750734" cy="4796121"/>
          </a:xfrm>
          <a:prstGeom prst="rect">
            <a:avLst/>
          </a:prstGeom>
          <a:solidFill>
            <a:srgbClr val="F3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</a:t>
            </a:r>
          </a:p>
        </p:txBody>
      </p:sp>
      <p:pic>
        <p:nvPicPr>
          <p:cNvPr id="4" name="Picture 6" descr="https://d30y9cdsu7xlg0.cloudfront.net/png/252394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348" y="1407656"/>
            <a:ext cx="1875834" cy="21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adder-blog.s3.amazonaws.com/2016/Sep/marketing_checklist_banner-14749010050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22" y="1509915"/>
            <a:ext cx="2447667" cy="19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management ski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73" y="1587686"/>
            <a:ext cx="2175843" cy="19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76659" y="3886619"/>
            <a:ext cx="291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engineering discipline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Illusion Of Control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Training of Resources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71748" y="3886619"/>
            <a:ext cx="2633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Frequent turnover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Group Think &amp; Sunk Cost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When to Pull the Plug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308" y="3886619"/>
            <a:ext cx="1978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Faced:</a:t>
            </a:r>
          </a:p>
          <a:p>
            <a:endParaRPr lang="en-US" dirty="0"/>
          </a:p>
          <a:p>
            <a:r>
              <a:rPr lang="en-US" dirty="0"/>
              <a:t>Biases:</a:t>
            </a:r>
          </a:p>
          <a:p>
            <a:endParaRPr lang="en-US" dirty="0"/>
          </a:p>
          <a:p>
            <a:r>
              <a:rPr lang="en-US" dirty="0"/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138343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815376" y="1375219"/>
            <a:ext cx="3149087" cy="4796121"/>
            <a:chOff x="2656919" y="1375220"/>
            <a:chExt cx="3149087" cy="4796121"/>
          </a:xfrm>
        </p:grpSpPr>
        <p:sp>
          <p:nvSpPr>
            <p:cNvPr id="14" name="Rectangle 13"/>
            <p:cNvSpPr/>
            <p:nvPr/>
          </p:nvSpPr>
          <p:spPr>
            <a:xfrm>
              <a:off x="2815510" y="1375220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56919" y="3886619"/>
              <a:ext cx="314908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Progress without correcting issues</a:t>
              </a:r>
            </a:p>
            <a:p>
              <a:pPr algn="ctr"/>
              <a:r>
                <a:rPr lang="en-US" dirty="0"/>
                <a:t>Conservatism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Audit and Best Practices Training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pic>
        <p:nvPicPr>
          <p:cNvPr id="5" name="Picture 20" descr="http://www.skillpower.co.nz/wp-content/uploads/2014/05/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65" y="1544363"/>
            <a:ext cx="2048325" cy="19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738133" y="1375219"/>
            <a:ext cx="2981134" cy="4796121"/>
            <a:chOff x="3802157" y="1375219"/>
            <a:chExt cx="3219706" cy="4796121"/>
          </a:xfrm>
        </p:grpSpPr>
        <p:grpSp>
          <p:nvGrpSpPr>
            <p:cNvPr id="10" name="Group 9"/>
            <p:cNvGrpSpPr/>
            <p:nvPr/>
          </p:nvGrpSpPr>
          <p:grpSpPr>
            <a:xfrm>
              <a:off x="3802157" y="1375219"/>
              <a:ext cx="3219706" cy="4796121"/>
              <a:chOff x="1858452" y="1258845"/>
              <a:chExt cx="2929689" cy="479612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000870" y="1258845"/>
                <a:ext cx="2787270" cy="4796121"/>
              </a:xfrm>
              <a:prstGeom prst="rect">
                <a:avLst/>
              </a:prstGeom>
              <a:solidFill>
                <a:srgbClr val="F3F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858452" y="3773281"/>
                <a:ext cx="292968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 software infrastructure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Illusion of Control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Detailed Analysis of As is </a:t>
                </a:r>
              </a:p>
              <a:p>
                <a:pPr algn="ctr"/>
                <a:r>
                  <a:rPr lang="en-US" dirty="0"/>
                  <a:t>and To Be</a:t>
                </a:r>
              </a:p>
            </p:txBody>
          </p:sp>
        </p:grpSp>
        <p:pic>
          <p:nvPicPr>
            <p:cNvPr id="6" name="Picture 24" descr="https://jm-restart.co.uk/wp-content/uploads/2015/08/IT-Infrastructure-Computer-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452" y="1754299"/>
              <a:ext cx="2718194" cy="169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449308" y="3886619"/>
            <a:ext cx="1978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Faced:</a:t>
            </a:r>
          </a:p>
          <a:p>
            <a:endParaRPr lang="en-US" dirty="0"/>
          </a:p>
          <a:p>
            <a:r>
              <a:rPr lang="en-US" dirty="0"/>
              <a:t>Biases:</a:t>
            </a:r>
          </a:p>
          <a:p>
            <a:endParaRPr lang="en-US" dirty="0"/>
          </a:p>
          <a:p>
            <a:r>
              <a:rPr lang="en-US" dirty="0"/>
              <a:t>Recommendations: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19266" y="1371919"/>
            <a:ext cx="3219706" cy="4796121"/>
            <a:chOff x="1914135" y="1258845"/>
            <a:chExt cx="2929689" cy="4796121"/>
          </a:xfrm>
        </p:grpSpPr>
        <p:sp>
          <p:nvSpPr>
            <p:cNvPr id="20" name="Rectangle 19"/>
            <p:cNvSpPr/>
            <p:nvPr/>
          </p:nvSpPr>
          <p:spPr>
            <a:xfrm>
              <a:off x="2000870" y="1258845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14135" y="3790169"/>
              <a:ext cx="292968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Underestimation of Complexity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Overconfidence and Group Think</a:t>
              </a:r>
            </a:p>
            <a:p>
              <a:pPr algn="ctr"/>
              <a:r>
                <a:rPr lang="en-US" dirty="0"/>
                <a:t>Detailed Analysis of As is </a:t>
              </a:r>
            </a:p>
            <a:p>
              <a:pPr algn="ctr"/>
              <a:r>
                <a:rPr lang="en-US" dirty="0"/>
                <a:t>and To Be</a:t>
              </a:r>
            </a:p>
          </p:txBody>
        </p:sp>
      </p:grpSp>
      <p:pic>
        <p:nvPicPr>
          <p:cNvPr id="23" name="Picture 10" descr="http://www.rodmatthews.com.au/_assets/images/blog/Positional%20Images/Complexity%20Small%20Vers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68" y="1544363"/>
            <a:ext cx="2192463" cy="18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045" y="1905000"/>
            <a:ext cx="8127282" cy="4408099"/>
          </a:xfrm>
        </p:spPr>
        <p:txBody>
          <a:bodyPr>
            <a:noAutofit/>
          </a:bodyPr>
          <a:lstStyle/>
          <a:p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Project Overview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Project Management Documents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Project Charter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/>
              </a:rPr>
              <a:t>WBS/GANTT Chart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 Matrix &amp; MOM</a:t>
            </a: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Project Status Report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Budget Report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Risk Management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Ishikawa Diagram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/>
              </a:rPr>
              <a:t>Pairwise Comparison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Problems Identified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References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604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3747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360696" y="1380490"/>
            <a:ext cx="2335132" cy="4796121"/>
            <a:chOff x="1914135" y="1258845"/>
            <a:chExt cx="2929689" cy="4796121"/>
          </a:xfrm>
        </p:grpSpPr>
        <p:sp>
          <p:nvSpPr>
            <p:cNvPr id="16" name="Rectangle 15"/>
            <p:cNvSpPr/>
            <p:nvPr/>
          </p:nvSpPr>
          <p:spPr>
            <a:xfrm>
              <a:off x="2000870" y="1258845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4135" y="3790169"/>
              <a:ext cx="292968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testing /feedback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Overconfidence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Setting up Milestone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9389" y="1380490"/>
            <a:ext cx="2370888" cy="4796121"/>
            <a:chOff x="1859591" y="1258845"/>
            <a:chExt cx="2984233" cy="4796121"/>
          </a:xfrm>
        </p:grpSpPr>
        <p:sp>
          <p:nvSpPr>
            <p:cNvPr id="13" name="Rectangle 12"/>
            <p:cNvSpPr/>
            <p:nvPr/>
          </p:nvSpPr>
          <p:spPr>
            <a:xfrm>
              <a:off x="2000870" y="1258845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59591" y="3790169"/>
              <a:ext cx="29842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Scheduling done by outcome not resources</a:t>
              </a:r>
            </a:p>
            <a:p>
              <a:pPr algn="ctr"/>
              <a:r>
                <a:rPr lang="en-US" dirty="0"/>
                <a:t>Overconfidence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Managerial Training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37518" y="1380494"/>
            <a:ext cx="2294959" cy="4796121"/>
            <a:chOff x="1914135" y="1258845"/>
            <a:chExt cx="2929689" cy="4796121"/>
          </a:xfrm>
        </p:grpSpPr>
        <p:sp>
          <p:nvSpPr>
            <p:cNvPr id="10" name="Rectangle 9"/>
            <p:cNvSpPr/>
            <p:nvPr/>
          </p:nvSpPr>
          <p:spPr>
            <a:xfrm>
              <a:off x="2000870" y="1258845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4135" y="3790169"/>
              <a:ext cx="292968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Flash cutover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Overconfidence and Group Think</a:t>
              </a:r>
            </a:p>
            <a:p>
              <a:pPr algn="ctr"/>
              <a:r>
                <a:rPr lang="en-US" dirty="0"/>
                <a:t>Back Up Plan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5880" y="1380490"/>
            <a:ext cx="2540189" cy="4796121"/>
            <a:chOff x="1893914" y="1258845"/>
            <a:chExt cx="3056700" cy="4796121"/>
          </a:xfrm>
        </p:grpSpPr>
        <p:sp>
          <p:nvSpPr>
            <p:cNvPr id="19" name="Rectangle 18"/>
            <p:cNvSpPr/>
            <p:nvPr/>
          </p:nvSpPr>
          <p:spPr>
            <a:xfrm>
              <a:off x="2000870" y="1258845"/>
              <a:ext cx="2787270" cy="4796121"/>
            </a:xfrm>
            <a:prstGeom prst="rect">
              <a:avLst/>
            </a:prstGeom>
            <a:solidFill>
              <a:srgbClr val="F3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3914" y="3790169"/>
              <a:ext cx="3056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proper communication channels</a:t>
              </a:r>
            </a:p>
            <a:p>
              <a:pPr algn="ctr"/>
              <a:r>
                <a:rPr lang="en-US" dirty="0"/>
                <a:t>Conservatism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Whistle Blower Award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culture</a:t>
            </a:r>
          </a:p>
        </p:txBody>
      </p:sp>
      <p:pic>
        <p:nvPicPr>
          <p:cNvPr id="8194" name="Picture 2" descr="http://previews.123rf.com/images/niroworld/niroworld1505/niroworld150500032/40169481-Positive-medium-and-negative-customer-satisfaction-feedback-rating-and-survey-buttons-with-thumb-up--Stock-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59" y="1624075"/>
            <a:ext cx="1950035" cy="17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www.stakeholdermap.com/plan-project/time-vs-resource-bal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890" y="1637929"/>
            <a:ext cx="1881633" cy="17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mediacurrent.com/sites/default/files/styles/article_full_width_600_/public/project-goals-01_1.png?itok=OetXTWc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53" y="1528150"/>
            <a:ext cx="1886230" cy="18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latecommunication.com/wp-content/uploads/2012/09/snarl-white-no-text-300x2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28" y="1846540"/>
            <a:ext cx="2123295" cy="172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49308" y="3886619"/>
            <a:ext cx="1978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Faced:</a:t>
            </a:r>
          </a:p>
          <a:p>
            <a:endParaRPr lang="en-US" dirty="0"/>
          </a:p>
          <a:p>
            <a:r>
              <a:rPr lang="en-US" dirty="0"/>
              <a:t>Biases:</a:t>
            </a:r>
          </a:p>
          <a:p>
            <a:endParaRPr lang="en-US" dirty="0"/>
          </a:p>
          <a:p>
            <a:r>
              <a:rPr lang="en-US" dirty="0"/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279084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Bias 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09601" y="1594319"/>
          <a:ext cx="11048997" cy="3125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9970">
                  <a:extLst>
                    <a:ext uri="{9D8B030D-6E8A-4147-A177-3AD203B41FA5}">
                      <a16:colId xmlns:a16="http://schemas.microsoft.com/office/drawing/2014/main" val="2325093501"/>
                    </a:ext>
                  </a:extLst>
                </a:gridCol>
                <a:gridCol w="912659">
                  <a:extLst>
                    <a:ext uri="{9D8B030D-6E8A-4147-A177-3AD203B41FA5}">
                      <a16:colId xmlns:a16="http://schemas.microsoft.com/office/drawing/2014/main" val="3301734954"/>
                    </a:ext>
                  </a:extLst>
                </a:gridCol>
                <a:gridCol w="1359280">
                  <a:extLst>
                    <a:ext uri="{9D8B030D-6E8A-4147-A177-3AD203B41FA5}">
                      <a16:colId xmlns:a16="http://schemas.microsoft.com/office/drawing/2014/main" val="2919132063"/>
                    </a:ext>
                  </a:extLst>
                </a:gridCol>
                <a:gridCol w="1262187">
                  <a:extLst>
                    <a:ext uri="{9D8B030D-6E8A-4147-A177-3AD203B41FA5}">
                      <a16:colId xmlns:a16="http://schemas.microsoft.com/office/drawing/2014/main" val="3486608567"/>
                    </a:ext>
                  </a:extLst>
                </a:gridCol>
                <a:gridCol w="912659">
                  <a:extLst>
                    <a:ext uri="{9D8B030D-6E8A-4147-A177-3AD203B41FA5}">
                      <a16:colId xmlns:a16="http://schemas.microsoft.com/office/drawing/2014/main" val="2599235978"/>
                    </a:ext>
                  </a:extLst>
                </a:gridCol>
                <a:gridCol w="912659">
                  <a:extLst>
                    <a:ext uri="{9D8B030D-6E8A-4147-A177-3AD203B41FA5}">
                      <a16:colId xmlns:a16="http://schemas.microsoft.com/office/drawing/2014/main" val="1245257700"/>
                    </a:ext>
                  </a:extLst>
                </a:gridCol>
                <a:gridCol w="1048587">
                  <a:extLst>
                    <a:ext uri="{9D8B030D-6E8A-4147-A177-3AD203B41FA5}">
                      <a16:colId xmlns:a16="http://schemas.microsoft.com/office/drawing/2014/main" val="4178706876"/>
                    </a:ext>
                  </a:extLst>
                </a:gridCol>
                <a:gridCol w="912659">
                  <a:extLst>
                    <a:ext uri="{9D8B030D-6E8A-4147-A177-3AD203B41FA5}">
                      <a16:colId xmlns:a16="http://schemas.microsoft.com/office/drawing/2014/main" val="2884124376"/>
                    </a:ext>
                  </a:extLst>
                </a:gridCol>
                <a:gridCol w="1145678">
                  <a:extLst>
                    <a:ext uri="{9D8B030D-6E8A-4147-A177-3AD203B41FA5}">
                      <a16:colId xmlns:a16="http://schemas.microsoft.com/office/drawing/2014/main" val="973619674"/>
                    </a:ext>
                  </a:extLst>
                </a:gridCol>
                <a:gridCol w="912659">
                  <a:extLst>
                    <a:ext uri="{9D8B030D-6E8A-4147-A177-3AD203B41FA5}">
                      <a16:colId xmlns:a16="http://schemas.microsoft.com/office/drawing/2014/main" val="1643667671"/>
                    </a:ext>
                  </a:extLst>
                </a:gridCol>
              </a:tblGrid>
              <a:tr h="945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Available Data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Conservatism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Escalation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Commitment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 Think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Illusion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Over-</a:t>
                      </a:r>
                      <a:b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confidence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Recency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Selective Perception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Sunk </a:t>
                      </a:r>
                    </a:p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4628"/>
                  </a:ext>
                </a:extLst>
              </a:tr>
              <a:tr h="5949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Scope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4772367"/>
                  </a:ext>
                </a:extLst>
              </a:tr>
              <a:tr h="630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Human Resources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8753273"/>
                  </a:ext>
                </a:extLst>
              </a:tr>
              <a:tr h="545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5754036"/>
                  </a:ext>
                </a:extLst>
              </a:tr>
              <a:tr h="409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420176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37" y="2648387"/>
            <a:ext cx="313869" cy="359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87" y="3867692"/>
            <a:ext cx="313869" cy="359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15" y="3867692"/>
            <a:ext cx="313869" cy="359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09" y="3294819"/>
            <a:ext cx="313869" cy="359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08" y="2706990"/>
            <a:ext cx="313869" cy="359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32" y="3294819"/>
            <a:ext cx="313869" cy="359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54" y="3294819"/>
            <a:ext cx="313869" cy="359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35" y="4360926"/>
            <a:ext cx="313869" cy="359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32" y="4360926"/>
            <a:ext cx="313869" cy="3592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08" y="3867692"/>
            <a:ext cx="313869" cy="3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6464"/>
            <a:ext cx="8105632" cy="2262781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</a:rPr>
              <a:t>Evaluating and terminating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416856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When to pull the plug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509" y="2180497"/>
            <a:ext cx="5563298" cy="3648804"/>
          </a:xfrm>
        </p:spPr>
        <p:txBody>
          <a:bodyPr/>
          <a:lstStyle/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/>
          </a:p>
          <a:p>
            <a:endParaRPr lang="en-US" sz="1200" i="1" u="sng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/>
            <a:endParaRPr lang="en-US" sz="1200" i="1" u="sng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ction Button: Beginning 5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308" y="3398360"/>
            <a:ext cx="2337955" cy="6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Rational Evaluation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96672344"/>
              </p:ext>
            </p:extLst>
          </p:nvPr>
        </p:nvGraphicFramePr>
        <p:xfrm>
          <a:off x="5315527" y="1931074"/>
          <a:ext cx="6387035" cy="417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3365689" y="3394895"/>
            <a:ext cx="2337955" cy="685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commitment </a:t>
            </a:r>
          </a:p>
        </p:txBody>
      </p:sp>
      <p:sp>
        <p:nvSpPr>
          <p:cNvPr id="9" name="Arrow: Curved Up 8"/>
          <p:cNvSpPr/>
          <p:nvPr/>
        </p:nvSpPr>
        <p:spPr>
          <a:xfrm>
            <a:off x="1402773" y="4197927"/>
            <a:ext cx="3277367" cy="1346056"/>
          </a:xfrm>
          <a:prstGeom prst="curved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9128" y="4907154"/>
            <a:ext cx="1194955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recognizes</a:t>
            </a:r>
          </a:p>
        </p:txBody>
      </p:sp>
    </p:spTree>
    <p:extLst>
      <p:ext uri="{BB962C8B-B14F-4D97-AF65-F5344CB8AC3E}">
        <p14:creationId xmlns:p14="http://schemas.microsoft.com/office/powerpoint/2010/main" val="334646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200" i="1" u="sng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/>
            <a:endParaRPr lang="en-US" sz="1200" i="1" u="sng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ction Button: Beginning 5">
            <a:hlinkClick r:id="rId2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308" y="1636766"/>
            <a:ext cx="11522729" cy="4393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Management in Practice,  5th Edition, Meredith, Mantel, Shafer &amp; Sutton ,Wiley and Sons, Inc., 2014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Standard for Enterprise Project Management, </a:t>
            </a:r>
            <a:r>
              <a:rPr lang="en-US" dirty="0" err="1"/>
              <a:t>Zambruski</a:t>
            </a:r>
            <a:r>
              <a:rPr lang="en-US" dirty="0"/>
              <a:t>, CRC Press, 2008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Enterprise Triple Constraint by Michael S. </a:t>
            </a:r>
            <a:r>
              <a:rPr lang="en-US" dirty="0" err="1"/>
              <a:t>Zambruski</a:t>
            </a:r>
            <a:r>
              <a:rPr lang="en-US" dirty="0"/>
              <a:t> - October 2, 2014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necessary art of persuasion by Book by Jay Alden Conger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/>
              <a:t>Knowing When to Pull the Plug Barry </a:t>
            </a:r>
            <a:r>
              <a:rPr lang="en-US" dirty="0" err="1"/>
              <a:t>M.Staw</a:t>
            </a:r>
            <a:r>
              <a:rPr lang="en-US" dirty="0"/>
              <a:t> &amp; Jerry Ross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80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attorneymarketingprofits.com/wp-content/uploads/2012/05/stick_figure_drawing_thank_you_400_wht_6923_4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67" y="1395662"/>
            <a:ext cx="4703596" cy="50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ction Button: Beginning 5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9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eginning 3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523389" y="3405257"/>
            <a:ext cx="690695" cy="758756"/>
            <a:chOff x="9223375" y="4413251"/>
            <a:chExt cx="434976" cy="477838"/>
          </a:xfrm>
          <a:solidFill>
            <a:schemeClr val="bg1"/>
          </a:solidFill>
        </p:grpSpPr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9294813" y="4486276"/>
              <a:ext cx="292100" cy="404813"/>
            </a:xfrm>
            <a:custGeom>
              <a:avLst/>
              <a:gdLst>
                <a:gd name="T0" fmla="*/ 750 w 2029"/>
                <a:gd name="T1" fmla="*/ 299 h 2800"/>
                <a:gd name="T2" fmla="*/ 479 w 2029"/>
                <a:gd name="T3" fmla="*/ 466 h 2800"/>
                <a:gd name="T4" fmla="*/ 304 w 2029"/>
                <a:gd name="T5" fmla="*/ 723 h 2800"/>
                <a:gd name="T6" fmla="*/ 259 w 2029"/>
                <a:gd name="T7" fmla="*/ 1034 h 2800"/>
                <a:gd name="T8" fmla="*/ 314 w 2029"/>
                <a:gd name="T9" fmla="*/ 1283 h 2800"/>
                <a:gd name="T10" fmla="*/ 414 w 2029"/>
                <a:gd name="T11" fmla="*/ 1472 h 2800"/>
                <a:gd name="T12" fmla="*/ 530 w 2029"/>
                <a:gd name="T13" fmla="*/ 1646 h 2800"/>
                <a:gd name="T14" fmla="*/ 603 w 2029"/>
                <a:gd name="T15" fmla="*/ 1843 h 2800"/>
                <a:gd name="T16" fmla="*/ 647 w 2029"/>
                <a:gd name="T17" fmla="*/ 1978 h 2800"/>
                <a:gd name="T18" fmla="*/ 1346 w 2029"/>
                <a:gd name="T19" fmla="*/ 2011 h 2800"/>
                <a:gd name="T20" fmla="*/ 1421 w 2029"/>
                <a:gd name="T21" fmla="*/ 1912 h 2800"/>
                <a:gd name="T22" fmla="*/ 1460 w 2029"/>
                <a:gd name="T23" fmla="*/ 1721 h 2800"/>
                <a:gd name="T24" fmla="*/ 1570 w 2029"/>
                <a:gd name="T25" fmla="*/ 1538 h 2800"/>
                <a:gd name="T26" fmla="*/ 1678 w 2029"/>
                <a:gd name="T27" fmla="*/ 1364 h 2800"/>
                <a:gd name="T28" fmla="*/ 1756 w 2029"/>
                <a:gd name="T29" fmla="*/ 1143 h 2800"/>
                <a:gd name="T30" fmla="*/ 1760 w 2029"/>
                <a:gd name="T31" fmla="*/ 844 h 2800"/>
                <a:gd name="T32" fmla="*/ 1634 w 2029"/>
                <a:gd name="T33" fmla="*/ 559 h 2800"/>
                <a:gd name="T34" fmla="*/ 1397 w 2029"/>
                <a:gd name="T35" fmla="*/ 352 h 2800"/>
                <a:gd name="T36" fmla="*/ 1084 w 2029"/>
                <a:gd name="T37" fmla="*/ 258 h 2800"/>
                <a:gd name="T38" fmla="*/ 1258 w 2029"/>
                <a:gd name="T39" fmla="*/ 29 h 2800"/>
                <a:gd name="T40" fmla="*/ 1613 w 2029"/>
                <a:gd name="T41" fmla="*/ 188 h 2800"/>
                <a:gd name="T42" fmla="*/ 1877 w 2029"/>
                <a:gd name="T43" fmla="*/ 461 h 2800"/>
                <a:gd name="T44" fmla="*/ 2015 w 2029"/>
                <a:gd name="T45" fmla="*/ 815 h 2800"/>
                <a:gd name="T46" fmla="*/ 2013 w 2029"/>
                <a:gd name="T47" fmla="*/ 1166 h 2800"/>
                <a:gd name="T48" fmla="*/ 1934 w 2029"/>
                <a:gd name="T49" fmla="*/ 1424 h 2800"/>
                <a:gd name="T50" fmla="*/ 1825 w 2029"/>
                <a:gd name="T51" fmla="*/ 1617 h 2800"/>
                <a:gd name="T52" fmla="*/ 1714 w 2029"/>
                <a:gd name="T53" fmla="*/ 1785 h 2800"/>
                <a:gd name="T54" fmla="*/ 1677 w 2029"/>
                <a:gd name="T55" fmla="*/ 1934 h 2800"/>
                <a:gd name="T56" fmla="*/ 1572 w 2029"/>
                <a:gd name="T57" fmla="*/ 2150 h 2800"/>
                <a:gd name="T58" fmla="*/ 1487 w 2029"/>
                <a:gd name="T59" fmla="*/ 2294 h 2800"/>
                <a:gd name="T60" fmla="*/ 1480 w 2029"/>
                <a:gd name="T61" fmla="*/ 2429 h 2800"/>
                <a:gd name="T62" fmla="*/ 1476 w 2029"/>
                <a:gd name="T63" fmla="*/ 2492 h 2800"/>
                <a:gd name="T64" fmla="*/ 1446 w 2029"/>
                <a:gd name="T65" fmla="*/ 2575 h 2800"/>
                <a:gd name="T66" fmla="*/ 1340 w 2029"/>
                <a:gd name="T67" fmla="*/ 2666 h 2800"/>
                <a:gd name="T68" fmla="*/ 1184 w 2029"/>
                <a:gd name="T69" fmla="*/ 2779 h 2800"/>
                <a:gd name="T70" fmla="*/ 891 w 2029"/>
                <a:gd name="T71" fmla="*/ 2798 h 2800"/>
                <a:gd name="T72" fmla="*/ 762 w 2029"/>
                <a:gd name="T73" fmla="*/ 2698 h 2800"/>
                <a:gd name="T74" fmla="*/ 607 w 2029"/>
                <a:gd name="T75" fmla="*/ 2606 h 2800"/>
                <a:gd name="T76" fmla="*/ 556 w 2029"/>
                <a:gd name="T77" fmla="*/ 2509 h 2800"/>
                <a:gd name="T78" fmla="*/ 551 w 2029"/>
                <a:gd name="T79" fmla="*/ 2466 h 2800"/>
                <a:gd name="T80" fmla="*/ 545 w 2029"/>
                <a:gd name="T81" fmla="*/ 2350 h 2800"/>
                <a:gd name="T82" fmla="*/ 538 w 2029"/>
                <a:gd name="T83" fmla="*/ 2221 h 2800"/>
                <a:gd name="T84" fmla="*/ 376 w 2029"/>
                <a:gd name="T85" fmla="*/ 2025 h 2800"/>
                <a:gd name="T86" fmla="*/ 340 w 2029"/>
                <a:gd name="T87" fmla="*/ 1839 h 2800"/>
                <a:gd name="T88" fmla="*/ 248 w 2029"/>
                <a:gd name="T89" fmla="*/ 1682 h 2800"/>
                <a:gd name="T90" fmla="*/ 138 w 2029"/>
                <a:gd name="T91" fmla="*/ 1508 h 2800"/>
                <a:gd name="T92" fmla="*/ 41 w 2029"/>
                <a:gd name="T93" fmla="*/ 1278 h 2800"/>
                <a:gd name="T94" fmla="*/ 0 w 2029"/>
                <a:gd name="T95" fmla="*/ 973 h 2800"/>
                <a:gd name="T96" fmla="*/ 80 w 2029"/>
                <a:gd name="T97" fmla="*/ 595 h 2800"/>
                <a:gd name="T98" fmla="*/ 298 w 2029"/>
                <a:gd name="T99" fmla="*/ 286 h 2800"/>
                <a:gd name="T100" fmla="*/ 621 w 2029"/>
                <a:gd name="T101" fmla="*/ 77 h 2800"/>
                <a:gd name="T102" fmla="*/ 1014 w 2029"/>
                <a:gd name="T103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9" h="2800">
                  <a:moveTo>
                    <a:pt x="1014" y="255"/>
                  </a:moveTo>
                  <a:lnTo>
                    <a:pt x="945" y="258"/>
                  </a:lnTo>
                  <a:lnTo>
                    <a:pt x="878" y="266"/>
                  </a:lnTo>
                  <a:lnTo>
                    <a:pt x="813" y="281"/>
                  </a:lnTo>
                  <a:lnTo>
                    <a:pt x="750" y="299"/>
                  </a:lnTo>
                  <a:lnTo>
                    <a:pt x="690" y="324"/>
                  </a:lnTo>
                  <a:lnTo>
                    <a:pt x="632" y="354"/>
                  </a:lnTo>
                  <a:lnTo>
                    <a:pt x="578" y="387"/>
                  </a:lnTo>
                  <a:lnTo>
                    <a:pt x="527" y="424"/>
                  </a:lnTo>
                  <a:lnTo>
                    <a:pt x="479" y="466"/>
                  </a:lnTo>
                  <a:lnTo>
                    <a:pt x="435" y="511"/>
                  </a:lnTo>
                  <a:lnTo>
                    <a:pt x="396" y="559"/>
                  </a:lnTo>
                  <a:lnTo>
                    <a:pt x="361" y="611"/>
                  </a:lnTo>
                  <a:lnTo>
                    <a:pt x="330" y="666"/>
                  </a:lnTo>
                  <a:lnTo>
                    <a:pt x="304" y="723"/>
                  </a:lnTo>
                  <a:lnTo>
                    <a:pt x="284" y="783"/>
                  </a:lnTo>
                  <a:lnTo>
                    <a:pt x="270" y="844"/>
                  </a:lnTo>
                  <a:lnTo>
                    <a:pt x="260" y="908"/>
                  </a:lnTo>
                  <a:lnTo>
                    <a:pt x="257" y="973"/>
                  </a:lnTo>
                  <a:lnTo>
                    <a:pt x="259" y="1034"/>
                  </a:lnTo>
                  <a:lnTo>
                    <a:pt x="264" y="1090"/>
                  </a:lnTo>
                  <a:lnTo>
                    <a:pt x="273" y="1143"/>
                  </a:lnTo>
                  <a:lnTo>
                    <a:pt x="284" y="1193"/>
                  </a:lnTo>
                  <a:lnTo>
                    <a:pt x="298" y="1240"/>
                  </a:lnTo>
                  <a:lnTo>
                    <a:pt x="314" y="1283"/>
                  </a:lnTo>
                  <a:lnTo>
                    <a:pt x="331" y="1325"/>
                  </a:lnTo>
                  <a:lnTo>
                    <a:pt x="351" y="1364"/>
                  </a:lnTo>
                  <a:lnTo>
                    <a:pt x="371" y="1402"/>
                  </a:lnTo>
                  <a:lnTo>
                    <a:pt x="393" y="1437"/>
                  </a:lnTo>
                  <a:lnTo>
                    <a:pt x="414" y="1472"/>
                  </a:lnTo>
                  <a:lnTo>
                    <a:pt x="437" y="1505"/>
                  </a:lnTo>
                  <a:lnTo>
                    <a:pt x="458" y="1537"/>
                  </a:lnTo>
                  <a:lnTo>
                    <a:pt x="483" y="1573"/>
                  </a:lnTo>
                  <a:lnTo>
                    <a:pt x="507" y="1610"/>
                  </a:lnTo>
                  <a:lnTo>
                    <a:pt x="530" y="1646"/>
                  </a:lnTo>
                  <a:lnTo>
                    <a:pt x="551" y="1683"/>
                  </a:lnTo>
                  <a:lnTo>
                    <a:pt x="569" y="1721"/>
                  </a:lnTo>
                  <a:lnTo>
                    <a:pt x="584" y="1760"/>
                  </a:lnTo>
                  <a:lnTo>
                    <a:pt x="595" y="1800"/>
                  </a:lnTo>
                  <a:lnTo>
                    <a:pt x="603" y="1843"/>
                  </a:lnTo>
                  <a:lnTo>
                    <a:pt x="605" y="1888"/>
                  </a:lnTo>
                  <a:lnTo>
                    <a:pt x="608" y="1912"/>
                  </a:lnTo>
                  <a:lnTo>
                    <a:pt x="617" y="1936"/>
                  </a:lnTo>
                  <a:lnTo>
                    <a:pt x="630" y="1958"/>
                  </a:lnTo>
                  <a:lnTo>
                    <a:pt x="647" y="1978"/>
                  </a:lnTo>
                  <a:lnTo>
                    <a:pt x="665" y="1996"/>
                  </a:lnTo>
                  <a:lnTo>
                    <a:pt x="683" y="2011"/>
                  </a:lnTo>
                  <a:lnTo>
                    <a:pt x="701" y="2025"/>
                  </a:lnTo>
                  <a:lnTo>
                    <a:pt x="1328" y="2025"/>
                  </a:lnTo>
                  <a:lnTo>
                    <a:pt x="1346" y="2011"/>
                  </a:lnTo>
                  <a:lnTo>
                    <a:pt x="1364" y="1996"/>
                  </a:lnTo>
                  <a:lnTo>
                    <a:pt x="1383" y="1978"/>
                  </a:lnTo>
                  <a:lnTo>
                    <a:pt x="1399" y="1958"/>
                  </a:lnTo>
                  <a:lnTo>
                    <a:pt x="1412" y="1936"/>
                  </a:lnTo>
                  <a:lnTo>
                    <a:pt x="1421" y="1912"/>
                  </a:lnTo>
                  <a:lnTo>
                    <a:pt x="1424" y="1888"/>
                  </a:lnTo>
                  <a:lnTo>
                    <a:pt x="1426" y="1843"/>
                  </a:lnTo>
                  <a:lnTo>
                    <a:pt x="1434" y="1800"/>
                  </a:lnTo>
                  <a:lnTo>
                    <a:pt x="1445" y="1760"/>
                  </a:lnTo>
                  <a:lnTo>
                    <a:pt x="1460" y="1721"/>
                  </a:lnTo>
                  <a:lnTo>
                    <a:pt x="1478" y="1684"/>
                  </a:lnTo>
                  <a:lnTo>
                    <a:pt x="1498" y="1646"/>
                  </a:lnTo>
                  <a:lnTo>
                    <a:pt x="1520" y="1610"/>
                  </a:lnTo>
                  <a:lnTo>
                    <a:pt x="1545" y="1574"/>
                  </a:lnTo>
                  <a:lnTo>
                    <a:pt x="1570" y="1538"/>
                  </a:lnTo>
                  <a:lnTo>
                    <a:pt x="1592" y="1506"/>
                  </a:lnTo>
                  <a:lnTo>
                    <a:pt x="1614" y="1473"/>
                  </a:lnTo>
                  <a:lnTo>
                    <a:pt x="1636" y="1438"/>
                  </a:lnTo>
                  <a:lnTo>
                    <a:pt x="1658" y="1402"/>
                  </a:lnTo>
                  <a:lnTo>
                    <a:pt x="1678" y="1364"/>
                  </a:lnTo>
                  <a:lnTo>
                    <a:pt x="1698" y="1325"/>
                  </a:lnTo>
                  <a:lnTo>
                    <a:pt x="1715" y="1283"/>
                  </a:lnTo>
                  <a:lnTo>
                    <a:pt x="1731" y="1240"/>
                  </a:lnTo>
                  <a:lnTo>
                    <a:pt x="1745" y="1193"/>
                  </a:lnTo>
                  <a:lnTo>
                    <a:pt x="1756" y="1143"/>
                  </a:lnTo>
                  <a:lnTo>
                    <a:pt x="1765" y="1090"/>
                  </a:lnTo>
                  <a:lnTo>
                    <a:pt x="1770" y="1034"/>
                  </a:lnTo>
                  <a:lnTo>
                    <a:pt x="1772" y="973"/>
                  </a:lnTo>
                  <a:lnTo>
                    <a:pt x="1769" y="908"/>
                  </a:lnTo>
                  <a:lnTo>
                    <a:pt x="1760" y="844"/>
                  </a:lnTo>
                  <a:lnTo>
                    <a:pt x="1745" y="782"/>
                  </a:lnTo>
                  <a:lnTo>
                    <a:pt x="1725" y="723"/>
                  </a:lnTo>
                  <a:lnTo>
                    <a:pt x="1700" y="666"/>
                  </a:lnTo>
                  <a:lnTo>
                    <a:pt x="1668" y="610"/>
                  </a:lnTo>
                  <a:lnTo>
                    <a:pt x="1634" y="559"/>
                  </a:lnTo>
                  <a:lnTo>
                    <a:pt x="1594" y="511"/>
                  </a:lnTo>
                  <a:lnTo>
                    <a:pt x="1550" y="466"/>
                  </a:lnTo>
                  <a:lnTo>
                    <a:pt x="1503" y="424"/>
                  </a:lnTo>
                  <a:lnTo>
                    <a:pt x="1451" y="386"/>
                  </a:lnTo>
                  <a:lnTo>
                    <a:pt x="1397" y="352"/>
                  </a:lnTo>
                  <a:lnTo>
                    <a:pt x="1339" y="324"/>
                  </a:lnTo>
                  <a:lnTo>
                    <a:pt x="1278" y="299"/>
                  </a:lnTo>
                  <a:lnTo>
                    <a:pt x="1216" y="281"/>
                  </a:lnTo>
                  <a:lnTo>
                    <a:pt x="1151" y="266"/>
                  </a:lnTo>
                  <a:lnTo>
                    <a:pt x="1084" y="258"/>
                  </a:lnTo>
                  <a:lnTo>
                    <a:pt x="1014" y="255"/>
                  </a:lnTo>
                  <a:close/>
                  <a:moveTo>
                    <a:pt x="1014" y="0"/>
                  </a:moveTo>
                  <a:lnTo>
                    <a:pt x="1097" y="3"/>
                  </a:lnTo>
                  <a:lnTo>
                    <a:pt x="1179" y="13"/>
                  </a:lnTo>
                  <a:lnTo>
                    <a:pt x="1258" y="29"/>
                  </a:lnTo>
                  <a:lnTo>
                    <a:pt x="1335" y="50"/>
                  </a:lnTo>
                  <a:lnTo>
                    <a:pt x="1408" y="77"/>
                  </a:lnTo>
                  <a:lnTo>
                    <a:pt x="1480" y="109"/>
                  </a:lnTo>
                  <a:lnTo>
                    <a:pt x="1548" y="147"/>
                  </a:lnTo>
                  <a:lnTo>
                    <a:pt x="1613" y="188"/>
                  </a:lnTo>
                  <a:lnTo>
                    <a:pt x="1673" y="235"/>
                  </a:lnTo>
                  <a:lnTo>
                    <a:pt x="1731" y="286"/>
                  </a:lnTo>
                  <a:lnTo>
                    <a:pt x="1783" y="340"/>
                  </a:lnTo>
                  <a:lnTo>
                    <a:pt x="1833" y="399"/>
                  </a:lnTo>
                  <a:lnTo>
                    <a:pt x="1877" y="461"/>
                  </a:lnTo>
                  <a:lnTo>
                    <a:pt x="1915" y="526"/>
                  </a:lnTo>
                  <a:lnTo>
                    <a:pt x="1949" y="595"/>
                  </a:lnTo>
                  <a:lnTo>
                    <a:pt x="1976" y="667"/>
                  </a:lnTo>
                  <a:lnTo>
                    <a:pt x="1999" y="739"/>
                  </a:lnTo>
                  <a:lnTo>
                    <a:pt x="2015" y="815"/>
                  </a:lnTo>
                  <a:lnTo>
                    <a:pt x="2025" y="893"/>
                  </a:lnTo>
                  <a:lnTo>
                    <a:pt x="2029" y="973"/>
                  </a:lnTo>
                  <a:lnTo>
                    <a:pt x="2026" y="1041"/>
                  </a:lnTo>
                  <a:lnTo>
                    <a:pt x="2021" y="1105"/>
                  </a:lnTo>
                  <a:lnTo>
                    <a:pt x="2013" y="1166"/>
                  </a:lnTo>
                  <a:lnTo>
                    <a:pt x="2001" y="1224"/>
                  </a:lnTo>
                  <a:lnTo>
                    <a:pt x="1988" y="1278"/>
                  </a:lnTo>
                  <a:lnTo>
                    <a:pt x="1972" y="1329"/>
                  </a:lnTo>
                  <a:lnTo>
                    <a:pt x="1953" y="1378"/>
                  </a:lnTo>
                  <a:lnTo>
                    <a:pt x="1934" y="1424"/>
                  </a:lnTo>
                  <a:lnTo>
                    <a:pt x="1913" y="1466"/>
                  </a:lnTo>
                  <a:lnTo>
                    <a:pt x="1892" y="1507"/>
                  </a:lnTo>
                  <a:lnTo>
                    <a:pt x="1869" y="1546"/>
                  </a:lnTo>
                  <a:lnTo>
                    <a:pt x="1847" y="1583"/>
                  </a:lnTo>
                  <a:lnTo>
                    <a:pt x="1825" y="1617"/>
                  </a:lnTo>
                  <a:lnTo>
                    <a:pt x="1803" y="1649"/>
                  </a:lnTo>
                  <a:lnTo>
                    <a:pt x="1781" y="1681"/>
                  </a:lnTo>
                  <a:lnTo>
                    <a:pt x="1756" y="1719"/>
                  </a:lnTo>
                  <a:lnTo>
                    <a:pt x="1733" y="1753"/>
                  </a:lnTo>
                  <a:lnTo>
                    <a:pt x="1714" y="1785"/>
                  </a:lnTo>
                  <a:lnTo>
                    <a:pt x="1700" y="1813"/>
                  </a:lnTo>
                  <a:lnTo>
                    <a:pt x="1689" y="1839"/>
                  </a:lnTo>
                  <a:lnTo>
                    <a:pt x="1682" y="1864"/>
                  </a:lnTo>
                  <a:lnTo>
                    <a:pt x="1680" y="1888"/>
                  </a:lnTo>
                  <a:lnTo>
                    <a:pt x="1677" y="1934"/>
                  </a:lnTo>
                  <a:lnTo>
                    <a:pt x="1667" y="1980"/>
                  </a:lnTo>
                  <a:lnTo>
                    <a:pt x="1652" y="2025"/>
                  </a:lnTo>
                  <a:lnTo>
                    <a:pt x="1630" y="2068"/>
                  </a:lnTo>
                  <a:lnTo>
                    <a:pt x="1604" y="2110"/>
                  </a:lnTo>
                  <a:lnTo>
                    <a:pt x="1572" y="2150"/>
                  </a:lnTo>
                  <a:lnTo>
                    <a:pt x="1534" y="2187"/>
                  </a:lnTo>
                  <a:lnTo>
                    <a:pt x="1491" y="2221"/>
                  </a:lnTo>
                  <a:lnTo>
                    <a:pt x="1490" y="2242"/>
                  </a:lnTo>
                  <a:lnTo>
                    <a:pt x="1489" y="2267"/>
                  </a:lnTo>
                  <a:lnTo>
                    <a:pt x="1487" y="2294"/>
                  </a:lnTo>
                  <a:lnTo>
                    <a:pt x="1486" y="2322"/>
                  </a:lnTo>
                  <a:lnTo>
                    <a:pt x="1484" y="2350"/>
                  </a:lnTo>
                  <a:lnTo>
                    <a:pt x="1483" y="2378"/>
                  </a:lnTo>
                  <a:lnTo>
                    <a:pt x="1481" y="2405"/>
                  </a:lnTo>
                  <a:lnTo>
                    <a:pt x="1480" y="2429"/>
                  </a:lnTo>
                  <a:lnTo>
                    <a:pt x="1479" y="2449"/>
                  </a:lnTo>
                  <a:lnTo>
                    <a:pt x="1478" y="2466"/>
                  </a:lnTo>
                  <a:lnTo>
                    <a:pt x="1478" y="2476"/>
                  </a:lnTo>
                  <a:lnTo>
                    <a:pt x="1476" y="2479"/>
                  </a:lnTo>
                  <a:lnTo>
                    <a:pt x="1476" y="2492"/>
                  </a:lnTo>
                  <a:lnTo>
                    <a:pt x="1474" y="2506"/>
                  </a:lnTo>
                  <a:lnTo>
                    <a:pt x="1470" y="2522"/>
                  </a:lnTo>
                  <a:lnTo>
                    <a:pt x="1465" y="2539"/>
                  </a:lnTo>
                  <a:lnTo>
                    <a:pt x="1457" y="2557"/>
                  </a:lnTo>
                  <a:lnTo>
                    <a:pt x="1446" y="2575"/>
                  </a:lnTo>
                  <a:lnTo>
                    <a:pt x="1432" y="2594"/>
                  </a:lnTo>
                  <a:lnTo>
                    <a:pt x="1416" y="2613"/>
                  </a:lnTo>
                  <a:lnTo>
                    <a:pt x="1395" y="2631"/>
                  </a:lnTo>
                  <a:lnTo>
                    <a:pt x="1370" y="2650"/>
                  </a:lnTo>
                  <a:lnTo>
                    <a:pt x="1340" y="2666"/>
                  </a:lnTo>
                  <a:lnTo>
                    <a:pt x="1307" y="2683"/>
                  </a:lnTo>
                  <a:lnTo>
                    <a:pt x="1267" y="2698"/>
                  </a:lnTo>
                  <a:lnTo>
                    <a:pt x="1244" y="2727"/>
                  </a:lnTo>
                  <a:lnTo>
                    <a:pt x="1216" y="2754"/>
                  </a:lnTo>
                  <a:lnTo>
                    <a:pt x="1184" y="2779"/>
                  </a:lnTo>
                  <a:lnTo>
                    <a:pt x="1162" y="2790"/>
                  </a:lnTo>
                  <a:lnTo>
                    <a:pt x="1138" y="2798"/>
                  </a:lnTo>
                  <a:lnTo>
                    <a:pt x="1113" y="2800"/>
                  </a:lnTo>
                  <a:lnTo>
                    <a:pt x="916" y="2800"/>
                  </a:lnTo>
                  <a:lnTo>
                    <a:pt x="891" y="2798"/>
                  </a:lnTo>
                  <a:lnTo>
                    <a:pt x="867" y="2790"/>
                  </a:lnTo>
                  <a:lnTo>
                    <a:pt x="845" y="2779"/>
                  </a:lnTo>
                  <a:lnTo>
                    <a:pt x="813" y="2754"/>
                  </a:lnTo>
                  <a:lnTo>
                    <a:pt x="785" y="2727"/>
                  </a:lnTo>
                  <a:lnTo>
                    <a:pt x="762" y="2698"/>
                  </a:lnTo>
                  <a:lnTo>
                    <a:pt x="720" y="2681"/>
                  </a:lnTo>
                  <a:lnTo>
                    <a:pt x="684" y="2664"/>
                  </a:lnTo>
                  <a:lnTo>
                    <a:pt x="653" y="2646"/>
                  </a:lnTo>
                  <a:lnTo>
                    <a:pt x="628" y="2626"/>
                  </a:lnTo>
                  <a:lnTo>
                    <a:pt x="607" y="2606"/>
                  </a:lnTo>
                  <a:lnTo>
                    <a:pt x="590" y="2585"/>
                  </a:lnTo>
                  <a:lnTo>
                    <a:pt x="578" y="2566"/>
                  </a:lnTo>
                  <a:lnTo>
                    <a:pt x="567" y="2546"/>
                  </a:lnTo>
                  <a:lnTo>
                    <a:pt x="561" y="2527"/>
                  </a:lnTo>
                  <a:lnTo>
                    <a:pt x="556" y="2509"/>
                  </a:lnTo>
                  <a:lnTo>
                    <a:pt x="554" y="2494"/>
                  </a:lnTo>
                  <a:lnTo>
                    <a:pt x="552" y="2479"/>
                  </a:lnTo>
                  <a:lnTo>
                    <a:pt x="552" y="2479"/>
                  </a:lnTo>
                  <a:lnTo>
                    <a:pt x="552" y="2476"/>
                  </a:lnTo>
                  <a:lnTo>
                    <a:pt x="551" y="2466"/>
                  </a:lnTo>
                  <a:lnTo>
                    <a:pt x="550" y="2449"/>
                  </a:lnTo>
                  <a:lnTo>
                    <a:pt x="549" y="2429"/>
                  </a:lnTo>
                  <a:lnTo>
                    <a:pt x="548" y="2405"/>
                  </a:lnTo>
                  <a:lnTo>
                    <a:pt x="546" y="2378"/>
                  </a:lnTo>
                  <a:lnTo>
                    <a:pt x="545" y="2350"/>
                  </a:lnTo>
                  <a:lnTo>
                    <a:pt x="543" y="2322"/>
                  </a:lnTo>
                  <a:lnTo>
                    <a:pt x="542" y="2294"/>
                  </a:lnTo>
                  <a:lnTo>
                    <a:pt x="540" y="2267"/>
                  </a:lnTo>
                  <a:lnTo>
                    <a:pt x="539" y="2242"/>
                  </a:lnTo>
                  <a:lnTo>
                    <a:pt x="538" y="2221"/>
                  </a:lnTo>
                  <a:lnTo>
                    <a:pt x="495" y="2187"/>
                  </a:lnTo>
                  <a:lnTo>
                    <a:pt x="457" y="2150"/>
                  </a:lnTo>
                  <a:lnTo>
                    <a:pt x="425" y="2110"/>
                  </a:lnTo>
                  <a:lnTo>
                    <a:pt x="398" y="2068"/>
                  </a:lnTo>
                  <a:lnTo>
                    <a:pt x="376" y="2025"/>
                  </a:lnTo>
                  <a:lnTo>
                    <a:pt x="362" y="1980"/>
                  </a:lnTo>
                  <a:lnTo>
                    <a:pt x="352" y="1934"/>
                  </a:lnTo>
                  <a:lnTo>
                    <a:pt x="349" y="1888"/>
                  </a:lnTo>
                  <a:lnTo>
                    <a:pt x="347" y="1864"/>
                  </a:lnTo>
                  <a:lnTo>
                    <a:pt x="340" y="1839"/>
                  </a:lnTo>
                  <a:lnTo>
                    <a:pt x="329" y="1813"/>
                  </a:lnTo>
                  <a:lnTo>
                    <a:pt x="315" y="1785"/>
                  </a:lnTo>
                  <a:lnTo>
                    <a:pt x="296" y="1753"/>
                  </a:lnTo>
                  <a:lnTo>
                    <a:pt x="274" y="1719"/>
                  </a:lnTo>
                  <a:lnTo>
                    <a:pt x="248" y="1682"/>
                  </a:lnTo>
                  <a:lnTo>
                    <a:pt x="227" y="1650"/>
                  </a:lnTo>
                  <a:lnTo>
                    <a:pt x="205" y="1617"/>
                  </a:lnTo>
                  <a:lnTo>
                    <a:pt x="182" y="1583"/>
                  </a:lnTo>
                  <a:lnTo>
                    <a:pt x="160" y="1546"/>
                  </a:lnTo>
                  <a:lnTo>
                    <a:pt x="138" y="1508"/>
                  </a:lnTo>
                  <a:lnTo>
                    <a:pt x="116" y="1466"/>
                  </a:lnTo>
                  <a:lnTo>
                    <a:pt x="95" y="1424"/>
                  </a:lnTo>
                  <a:lnTo>
                    <a:pt x="76" y="1378"/>
                  </a:lnTo>
                  <a:lnTo>
                    <a:pt x="57" y="1329"/>
                  </a:lnTo>
                  <a:lnTo>
                    <a:pt x="41" y="1278"/>
                  </a:lnTo>
                  <a:lnTo>
                    <a:pt x="28" y="1224"/>
                  </a:lnTo>
                  <a:lnTo>
                    <a:pt x="16" y="1166"/>
                  </a:lnTo>
                  <a:lnTo>
                    <a:pt x="8" y="1105"/>
                  </a:lnTo>
                  <a:lnTo>
                    <a:pt x="2" y="1041"/>
                  </a:lnTo>
                  <a:lnTo>
                    <a:pt x="0" y="973"/>
                  </a:lnTo>
                  <a:lnTo>
                    <a:pt x="4" y="893"/>
                  </a:lnTo>
                  <a:lnTo>
                    <a:pt x="14" y="815"/>
                  </a:lnTo>
                  <a:lnTo>
                    <a:pt x="30" y="739"/>
                  </a:lnTo>
                  <a:lnTo>
                    <a:pt x="53" y="667"/>
                  </a:lnTo>
                  <a:lnTo>
                    <a:pt x="80" y="595"/>
                  </a:lnTo>
                  <a:lnTo>
                    <a:pt x="114" y="526"/>
                  </a:lnTo>
                  <a:lnTo>
                    <a:pt x="152" y="461"/>
                  </a:lnTo>
                  <a:lnTo>
                    <a:pt x="196" y="399"/>
                  </a:lnTo>
                  <a:lnTo>
                    <a:pt x="246" y="340"/>
                  </a:lnTo>
                  <a:lnTo>
                    <a:pt x="298" y="286"/>
                  </a:lnTo>
                  <a:lnTo>
                    <a:pt x="356" y="235"/>
                  </a:lnTo>
                  <a:lnTo>
                    <a:pt x="416" y="188"/>
                  </a:lnTo>
                  <a:lnTo>
                    <a:pt x="481" y="147"/>
                  </a:lnTo>
                  <a:lnTo>
                    <a:pt x="549" y="109"/>
                  </a:lnTo>
                  <a:lnTo>
                    <a:pt x="621" y="77"/>
                  </a:lnTo>
                  <a:lnTo>
                    <a:pt x="695" y="50"/>
                  </a:lnTo>
                  <a:lnTo>
                    <a:pt x="771" y="29"/>
                  </a:lnTo>
                  <a:lnTo>
                    <a:pt x="850" y="13"/>
                  </a:lnTo>
                  <a:lnTo>
                    <a:pt x="932" y="3"/>
                  </a:lnTo>
                  <a:lnTo>
                    <a:pt x="1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431338" y="4413251"/>
              <a:ext cx="19050" cy="46038"/>
            </a:xfrm>
            <a:custGeom>
              <a:avLst/>
              <a:gdLst>
                <a:gd name="T0" fmla="*/ 63 w 127"/>
                <a:gd name="T1" fmla="*/ 0 h 318"/>
                <a:gd name="T2" fmla="*/ 63 w 127"/>
                <a:gd name="T3" fmla="*/ 0 h 318"/>
                <a:gd name="T4" fmla="*/ 80 w 127"/>
                <a:gd name="T5" fmla="*/ 2 h 318"/>
                <a:gd name="T6" fmla="*/ 96 w 127"/>
                <a:gd name="T7" fmla="*/ 9 h 318"/>
                <a:gd name="T8" fmla="*/ 109 w 127"/>
                <a:gd name="T9" fmla="*/ 19 h 318"/>
                <a:gd name="T10" fmla="*/ 119 w 127"/>
                <a:gd name="T11" fmla="*/ 32 h 318"/>
                <a:gd name="T12" fmla="*/ 125 w 127"/>
                <a:gd name="T13" fmla="*/ 47 h 318"/>
                <a:gd name="T14" fmla="*/ 127 w 127"/>
                <a:gd name="T15" fmla="*/ 64 h 318"/>
                <a:gd name="T16" fmla="*/ 127 w 127"/>
                <a:gd name="T17" fmla="*/ 254 h 318"/>
                <a:gd name="T18" fmla="*/ 125 w 127"/>
                <a:gd name="T19" fmla="*/ 272 h 318"/>
                <a:gd name="T20" fmla="*/ 119 w 127"/>
                <a:gd name="T21" fmla="*/ 286 h 318"/>
                <a:gd name="T22" fmla="*/ 109 w 127"/>
                <a:gd name="T23" fmla="*/ 300 h 318"/>
                <a:gd name="T24" fmla="*/ 96 w 127"/>
                <a:gd name="T25" fmla="*/ 309 h 318"/>
                <a:gd name="T26" fmla="*/ 80 w 127"/>
                <a:gd name="T27" fmla="*/ 315 h 318"/>
                <a:gd name="T28" fmla="*/ 63 w 127"/>
                <a:gd name="T29" fmla="*/ 318 h 318"/>
                <a:gd name="T30" fmla="*/ 47 w 127"/>
                <a:gd name="T31" fmla="*/ 315 h 318"/>
                <a:gd name="T32" fmla="*/ 31 w 127"/>
                <a:gd name="T33" fmla="*/ 309 h 318"/>
                <a:gd name="T34" fmla="*/ 18 w 127"/>
                <a:gd name="T35" fmla="*/ 300 h 318"/>
                <a:gd name="T36" fmla="*/ 8 w 127"/>
                <a:gd name="T37" fmla="*/ 286 h 318"/>
                <a:gd name="T38" fmla="*/ 2 w 127"/>
                <a:gd name="T39" fmla="*/ 272 h 318"/>
                <a:gd name="T40" fmla="*/ 0 w 127"/>
                <a:gd name="T41" fmla="*/ 254 h 318"/>
                <a:gd name="T42" fmla="*/ 0 w 127"/>
                <a:gd name="T43" fmla="*/ 64 h 318"/>
                <a:gd name="T44" fmla="*/ 2 w 127"/>
                <a:gd name="T45" fmla="*/ 47 h 318"/>
                <a:gd name="T46" fmla="*/ 8 w 127"/>
                <a:gd name="T47" fmla="*/ 32 h 318"/>
                <a:gd name="T48" fmla="*/ 18 w 127"/>
                <a:gd name="T49" fmla="*/ 19 h 318"/>
                <a:gd name="T50" fmla="*/ 31 w 127"/>
                <a:gd name="T51" fmla="*/ 9 h 318"/>
                <a:gd name="T52" fmla="*/ 47 w 127"/>
                <a:gd name="T53" fmla="*/ 2 h 318"/>
                <a:gd name="T54" fmla="*/ 63 w 127"/>
                <a:gd name="T5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" h="318">
                  <a:moveTo>
                    <a:pt x="63" y="0"/>
                  </a:moveTo>
                  <a:lnTo>
                    <a:pt x="63" y="0"/>
                  </a:ln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9" y="32"/>
                  </a:lnTo>
                  <a:lnTo>
                    <a:pt x="125" y="47"/>
                  </a:lnTo>
                  <a:lnTo>
                    <a:pt x="127" y="64"/>
                  </a:lnTo>
                  <a:lnTo>
                    <a:pt x="127" y="254"/>
                  </a:lnTo>
                  <a:lnTo>
                    <a:pt x="125" y="272"/>
                  </a:lnTo>
                  <a:lnTo>
                    <a:pt x="119" y="286"/>
                  </a:lnTo>
                  <a:lnTo>
                    <a:pt x="109" y="300"/>
                  </a:lnTo>
                  <a:lnTo>
                    <a:pt x="96" y="309"/>
                  </a:lnTo>
                  <a:lnTo>
                    <a:pt x="80" y="315"/>
                  </a:lnTo>
                  <a:lnTo>
                    <a:pt x="63" y="318"/>
                  </a:lnTo>
                  <a:lnTo>
                    <a:pt x="47" y="315"/>
                  </a:lnTo>
                  <a:lnTo>
                    <a:pt x="31" y="309"/>
                  </a:lnTo>
                  <a:lnTo>
                    <a:pt x="18" y="300"/>
                  </a:lnTo>
                  <a:lnTo>
                    <a:pt x="8" y="286"/>
                  </a:lnTo>
                  <a:lnTo>
                    <a:pt x="2" y="272"/>
                  </a:lnTo>
                  <a:lnTo>
                    <a:pt x="0" y="25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328150" y="4441826"/>
              <a:ext cx="31750" cy="41275"/>
            </a:xfrm>
            <a:custGeom>
              <a:avLst/>
              <a:gdLst>
                <a:gd name="T0" fmla="*/ 64 w 224"/>
                <a:gd name="T1" fmla="*/ 0 h 293"/>
                <a:gd name="T2" fmla="*/ 80 w 224"/>
                <a:gd name="T3" fmla="*/ 2 h 293"/>
                <a:gd name="T4" fmla="*/ 95 w 224"/>
                <a:gd name="T5" fmla="*/ 8 h 293"/>
                <a:gd name="T6" fmla="*/ 109 w 224"/>
                <a:gd name="T7" fmla="*/ 18 h 293"/>
                <a:gd name="T8" fmla="*/ 119 w 224"/>
                <a:gd name="T9" fmla="*/ 32 h 293"/>
                <a:gd name="T10" fmla="*/ 216 w 224"/>
                <a:gd name="T11" fmla="*/ 197 h 293"/>
                <a:gd name="T12" fmla="*/ 222 w 224"/>
                <a:gd name="T13" fmla="*/ 213 h 293"/>
                <a:gd name="T14" fmla="*/ 224 w 224"/>
                <a:gd name="T15" fmla="*/ 230 h 293"/>
                <a:gd name="T16" fmla="*/ 222 w 224"/>
                <a:gd name="T17" fmla="*/ 245 h 293"/>
                <a:gd name="T18" fmla="*/ 216 w 224"/>
                <a:gd name="T19" fmla="*/ 261 h 293"/>
                <a:gd name="T20" fmla="*/ 206 w 224"/>
                <a:gd name="T21" fmla="*/ 274 h 293"/>
                <a:gd name="T22" fmla="*/ 193 w 224"/>
                <a:gd name="T23" fmla="*/ 285 h 293"/>
                <a:gd name="T24" fmla="*/ 177 w 224"/>
                <a:gd name="T25" fmla="*/ 291 h 293"/>
                <a:gd name="T26" fmla="*/ 160 w 224"/>
                <a:gd name="T27" fmla="*/ 293 h 293"/>
                <a:gd name="T28" fmla="*/ 143 w 224"/>
                <a:gd name="T29" fmla="*/ 291 h 293"/>
                <a:gd name="T30" fmla="*/ 129 w 224"/>
                <a:gd name="T31" fmla="*/ 285 h 293"/>
                <a:gd name="T32" fmla="*/ 115 w 224"/>
                <a:gd name="T33" fmla="*/ 274 h 293"/>
                <a:gd name="T34" fmla="*/ 105 w 224"/>
                <a:gd name="T35" fmla="*/ 261 h 293"/>
                <a:gd name="T36" fmla="*/ 8 w 224"/>
                <a:gd name="T37" fmla="*/ 95 h 293"/>
                <a:gd name="T38" fmla="*/ 2 w 224"/>
                <a:gd name="T39" fmla="*/ 80 h 293"/>
                <a:gd name="T40" fmla="*/ 0 w 224"/>
                <a:gd name="T41" fmla="*/ 63 h 293"/>
                <a:gd name="T42" fmla="*/ 2 w 224"/>
                <a:gd name="T43" fmla="*/ 48 h 293"/>
                <a:gd name="T44" fmla="*/ 8 w 224"/>
                <a:gd name="T45" fmla="*/ 32 h 293"/>
                <a:gd name="T46" fmla="*/ 19 w 224"/>
                <a:gd name="T47" fmla="*/ 19 h 293"/>
                <a:gd name="T48" fmla="*/ 31 w 224"/>
                <a:gd name="T49" fmla="*/ 9 h 293"/>
                <a:gd name="T50" fmla="*/ 48 w 224"/>
                <a:gd name="T51" fmla="*/ 2 h 293"/>
                <a:gd name="T52" fmla="*/ 64 w 224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3">
                  <a:moveTo>
                    <a:pt x="64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8"/>
                  </a:lnTo>
                  <a:lnTo>
                    <a:pt x="119" y="32"/>
                  </a:lnTo>
                  <a:lnTo>
                    <a:pt x="216" y="197"/>
                  </a:lnTo>
                  <a:lnTo>
                    <a:pt x="222" y="213"/>
                  </a:lnTo>
                  <a:lnTo>
                    <a:pt x="224" y="230"/>
                  </a:lnTo>
                  <a:lnTo>
                    <a:pt x="222" y="245"/>
                  </a:lnTo>
                  <a:lnTo>
                    <a:pt x="216" y="261"/>
                  </a:lnTo>
                  <a:lnTo>
                    <a:pt x="206" y="274"/>
                  </a:lnTo>
                  <a:lnTo>
                    <a:pt x="193" y="285"/>
                  </a:lnTo>
                  <a:lnTo>
                    <a:pt x="177" y="291"/>
                  </a:lnTo>
                  <a:lnTo>
                    <a:pt x="160" y="293"/>
                  </a:lnTo>
                  <a:lnTo>
                    <a:pt x="143" y="291"/>
                  </a:lnTo>
                  <a:lnTo>
                    <a:pt x="129" y="285"/>
                  </a:lnTo>
                  <a:lnTo>
                    <a:pt x="115" y="274"/>
                  </a:lnTo>
                  <a:lnTo>
                    <a:pt x="105" y="261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1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251950" y="4516438"/>
              <a:ext cx="41275" cy="33338"/>
            </a:xfrm>
            <a:custGeom>
              <a:avLst/>
              <a:gdLst>
                <a:gd name="T0" fmla="*/ 64 w 294"/>
                <a:gd name="T1" fmla="*/ 0 h 222"/>
                <a:gd name="T2" fmla="*/ 79 w 294"/>
                <a:gd name="T3" fmla="*/ 2 h 222"/>
                <a:gd name="T4" fmla="*/ 96 w 294"/>
                <a:gd name="T5" fmla="*/ 8 h 222"/>
                <a:gd name="T6" fmla="*/ 263 w 294"/>
                <a:gd name="T7" fmla="*/ 103 h 222"/>
                <a:gd name="T8" fmla="*/ 276 w 294"/>
                <a:gd name="T9" fmla="*/ 114 h 222"/>
                <a:gd name="T10" fmla="*/ 286 w 294"/>
                <a:gd name="T11" fmla="*/ 127 h 222"/>
                <a:gd name="T12" fmla="*/ 292 w 294"/>
                <a:gd name="T13" fmla="*/ 142 h 222"/>
                <a:gd name="T14" fmla="*/ 294 w 294"/>
                <a:gd name="T15" fmla="*/ 158 h 222"/>
                <a:gd name="T16" fmla="*/ 292 w 294"/>
                <a:gd name="T17" fmla="*/ 175 h 222"/>
                <a:gd name="T18" fmla="*/ 286 w 294"/>
                <a:gd name="T19" fmla="*/ 190 h 222"/>
                <a:gd name="T20" fmla="*/ 275 w 294"/>
                <a:gd name="T21" fmla="*/ 204 h 222"/>
                <a:gd name="T22" fmla="*/ 262 w 294"/>
                <a:gd name="T23" fmla="*/ 214 h 222"/>
                <a:gd name="T24" fmla="*/ 246 w 294"/>
                <a:gd name="T25" fmla="*/ 220 h 222"/>
                <a:gd name="T26" fmla="*/ 230 w 294"/>
                <a:gd name="T27" fmla="*/ 222 h 222"/>
                <a:gd name="T28" fmla="*/ 213 w 294"/>
                <a:gd name="T29" fmla="*/ 220 h 222"/>
                <a:gd name="T30" fmla="*/ 198 w 294"/>
                <a:gd name="T31" fmla="*/ 213 h 222"/>
                <a:gd name="T32" fmla="*/ 31 w 294"/>
                <a:gd name="T33" fmla="*/ 118 h 222"/>
                <a:gd name="T34" fmla="*/ 18 w 294"/>
                <a:gd name="T35" fmla="*/ 108 h 222"/>
                <a:gd name="T36" fmla="*/ 8 w 294"/>
                <a:gd name="T37" fmla="*/ 95 h 222"/>
                <a:gd name="T38" fmla="*/ 2 w 294"/>
                <a:gd name="T39" fmla="*/ 80 h 222"/>
                <a:gd name="T40" fmla="*/ 0 w 294"/>
                <a:gd name="T41" fmla="*/ 63 h 222"/>
                <a:gd name="T42" fmla="*/ 2 w 294"/>
                <a:gd name="T43" fmla="*/ 47 h 222"/>
                <a:gd name="T44" fmla="*/ 8 w 294"/>
                <a:gd name="T45" fmla="*/ 31 h 222"/>
                <a:gd name="T46" fmla="*/ 19 w 294"/>
                <a:gd name="T47" fmla="*/ 18 h 222"/>
                <a:gd name="T48" fmla="*/ 32 w 294"/>
                <a:gd name="T49" fmla="*/ 8 h 222"/>
                <a:gd name="T50" fmla="*/ 47 w 294"/>
                <a:gd name="T51" fmla="*/ 2 h 222"/>
                <a:gd name="T52" fmla="*/ 64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64" y="0"/>
                  </a:moveTo>
                  <a:lnTo>
                    <a:pt x="79" y="2"/>
                  </a:lnTo>
                  <a:lnTo>
                    <a:pt x="96" y="8"/>
                  </a:lnTo>
                  <a:lnTo>
                    <a:pt x="263" y="103"/>
                  </a:lnTo>
                  <a:lnTo>
                    <a:pt x="276" y="114"/>
                  </a:lnTo>
                  <a:lnTo>
                    <a:pt x="286" y="127"/>
                  </a:lnTo>
                  <a:lnTo>
                    <a:pt x="292" y="142"/>
                  </a:lnTo>
                  <a:lnTo>
                    <a:pt x="294" y="158"/>
                  </a:lnTo>
                  <a:lnTo>
                    <a:pt x="292" y="175"/>
                  </a:lnTo>
                  <a:lnTo>
                    <a:pt x="286" y="190"/>
                  </a:lnTo>
                  <a:lnTo>
                    <a:pt x="275" y="204"/>
                  </a:lnTo>
                  <a:lnTo>
                    <a:pt x="262" y="214"/>
                  </a:lnTo>
                  <a:lnTo>
                    <a:pt x="246" y="220"/>
                  </a:lnTo>
                  <a:lnTo>
                    <a:pt x="230" y="222"/>
                  </a:lnTo>
                  <a:lnTo>
                    <a:pt x="213" y="220"/>
                  </a:lnTo>
                  <a:lnTo>
                    <a:pt x="198" y="213"/>
                  </a:lnTo>
                  <a:lnTo>
                    <a:pt x="31" y="118"/>
                  </a:lnTo>
                  <a:lnTo>
                    <a:pt x="18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1"/>
                  </a:lnTo>
                  <a:lnTo>
                    <a:pt x="19" y="18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223375" y="4619626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3 w 321"/>
                <a:gd name="T5" fmla="*/ 4 h 128"/>
                <a:gd name="T6" fmla="*/ 289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8 w 321"/>
                <a:gd name="T13" fmla="*/ 47 h 128"/>
                <a:gd name="T14" fmla="*/ 321 w 321"/>
                <a:gd name="T15" fmla="*/ 65 h 128"/>
                <a:gd name="T16" fmla="*/ 318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89 w 321"/>
                <a:gd name="T23" fmla="*/ 119 h 128"/>
                <a:gd name="T24" fmla="*/ 273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2 w 321"/>
                <a:gd name="T39" fmla="*/ 82 h 128"/>
                <a:gd name="T40" fmla="*/ 0 w 321"/>
                <a:gd name="T41" fmla="*/ 65 h 128"/>
                <a:gd name="T42" fmla="*/ 2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7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3" y="4"/>
                  </a:lnTo>
                  <a:lnTo>
                    <a:pt x="289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8" y="47"/>
                  </a:lnTo>
                  <a:lnTo>
                    <a:pt x="321" y="65"/>
                  </a:lnTo>
                  <a:lnTo>
                    <a:pt x="318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89" y="119"/>
                  </a:lnTo>
                  <a:lnTo>
                    <a:pt x="273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251950" y="4710113"/>
              <a:ext cx="41275" cy="31750"/>
            </a:xfrm>
            <a:custGeom>
              <a:avLst/>
              <a:gdLst>
                <a:gd name="T0" fmla="*/ 230 w 294"/>
                <a:gd name="T1" fmla="*/ 0 h 224"/>
                <a:gd name="T2" fmla="*/ 247 w 294"/>
                <a:gd name="T3" fmla="*/ 3 h 224"/>
                <a:gd name="T4" fmla="*/ 262 w 294"/>
                <a:gd name="T5" fmla="*/ 9 h 224"/>
                <a:gd name="T6" fmla="*/ 275 w 294"/>
                <a:gd name="T7" fmla="*/ 19 h 224"/>
                <a:gd name="T8" fmla="*/ 286 w 294"/>
                <a:gd name="T9" fmla="*/ 33 h 224"/>
                <a:gd name="T10" fmla="*/ 292 w 294"/>
                <a:gd name="T11" fmla="*/ 48 h 224"/>
                <a:gd name="T12" fmla="*/ 294 w 294"/>
                <a:gd name="T13" fmla="*/ 65 h 224"/>
                <a:gd name="T14" fmla="*/ 292 w 294"/>
                <a:gd name="T15" fmla="*/ 80 h 224"/>
                <a:gd name="T16" fmla="*/ 286 w 294"/>
                <a:gd name="T17" fmla="*/ 96 h 224"/>
                <a:gd name="T18" fmla="*/ 275 w 294"/>
                <a:gd name="T19" fmla="*/ 110 h 224"/>
                <a:gd name="T20" fmla="*/ 263 w 294"/>
                <a:gd name="T21" fmla="*/ 120 h 224"/>
                <a:gd name="T22" fmla="*/ 96 w 294"/>
                <a:gd name="T23" fmla="*/ 215 h 224"/>
                <a:gd name="T24" fmla="*/ 80 w 294"/>
                <a:gd name="T25" fmla="*/ 221 h 224"/>
                <a:gd name="T26" fmla="*/ 64 w 294"/>
                <a:gd name="T27" fmla="*/ 224 h 224"/>
                <a:gd name="T28" fmla="*/ 47 w 294"/>
                <a:gd name="T29" fmla="*/ 221 h 224"/>
                <a:gd name="T30" fmla="*/ 32 w 294"/>
                <a:gd name="T31" fmla="*/ 216 h 224"/>
                <a:gd name="T32" fmla="*/ 19 w 294"/>
                <a:gd name="T33" fmla="*/ 205 h 224"/>
                <a:gd name="T34" fmla="*/ 8 w 294"/>
                <a:gd name="T35" fmla="*/ 192 h 224"/>
                <a:gd name="T36" fmla="*/ 2 w 294"/>
                <a:gd name="T37" fmla="*/ 176 h 224"/>
                <a:gd name="T38" fmla="*/ 0 w 294"/>
                <a:gd name="T39" fmla="*/ 159 h 224"/>
                <a:gd name="T40" fmla="*/ 2 w 294"/>
                <a:gd name="T41" fmla="*/ 144 h 224"/>
                <a:gd name="T42" fmla="*/ 8 w 294"/>
                <a:gd name="T43" fmla="*/ 128 h 224"/>
                <a:gd name="T44" fmla="*/ 18 w 294"/>
                <a:gd name="T45" fmla="*/ 116 h 224"/>
                <a:gd name="T46" fmla="*/ 31 w 294"/>
                <a:gd name="T47" fmla="*/ 105 h 224"/>
                <a:gd name="T48" fmla="*/ 198 w 294"/>
                <a:gd name="T49" fmla="*/ 10 h 224"/>
                <a:gd name="T50" fmla="*/ 215 w 294"/>
                <a:gd name="T51" fmla="*/ 2 h 224"/>
                <a:gd name="T52" fmla="*/ 230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230" y="0"/>
                  </a:moveTo>
                  <a:lnTo>
                    <a:pt x="247" y="3"/>
                  </a:lnTo>
                  <a:lnTo>
                    <a:pt x="262" y="9"/>
                  </a:lnTo>
                  <a:lnTo>
                    <a:pt x="275" y="19"/>
                  </a:lnTo>
                  <a:lnTo>
                    <a:pt x="286" y="33"/>
                  </a:lnTo>
                  <a:lnTo>
                    <a:pt x="292" y="48"/>
                  </a:lnTo>
                  <a:lnTo>
                    <a:pt x="294" y="65"/>
                  </a:lnTo>
                  <a:lnTo>
                    <a:pt x="292" y="80"/>
                  </a:lnTo>
                  <a:lnTo>
                    <a:pt x="286" y="96"/>
                  </a:lnTo>
                  <a:lnTo>
                    <a:pt x="275" y="110"/>
                  </a:lnTo>
                  <a:lnTo>
                    <a:pt x="263" y="120"/>
                  </a:lnTo>
                  <a:lnTo>
                    <a:pt x="96" y="215"/>
                  </a:lnTo>
                  <a:lnTo>
                    <a:pt x="80" y="221"/>
                  </a:lnTo>
                  <a:lnTo>
                    <a:pt x="64" y="224"/>
                  </a:lnTo>
                  <a:lnTo>
                    <a:pt x="47" y="221"/>
                  </a:lnTo>
                  <a:lnTo>
                    <a:pt x="32" y="216"/>
                  </a:lnTo>
                  <a:lnTo>
                    <a:pt x="19" y="205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8" y="116"/>
                  </a:lnTo>
                  <a:lnTo>
                    <a:pt x="31" y="105"/>
                  </a:lnTo>
                  <a:lnTo>
                    <a:pt x="198" y="10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9588500" y="4710113"/>
              <a:ext cx="41275" cy="31750"/>
            </a:xfrm>
            <a:custGeom>
              <a:avLst/>
              <a:gdLst>
                <a:gd name="T0" fmla="*/ 64 w 294"/>
                <a:gd name="T1" fmla="*/ 0 h 224"/>
                <a:gd name="T2" fmla="*/ 80 w 294"/>
                <a:gd name="T3" fmla="*/ 2 h 224"/>
                <a:gd name="T4" fmla="*/ 96 w 294"/>
                <a:gd name="T5" fmla="*/ 10 h 224"/>
                <a:gd name="T6" fmla="*/ 263 w 294"/>
                <a:gd name="T7" fmla="*/ 105 h 224"/>
                <a:gd name="T8" fmla="*/ 276 w 294"/>
                <a:gd name="T9" fmla="*/ 116 h 224"/>
                <a:gd name="T10" fmla="*/ 286 w 294"/>
                <a:gd name="T11" fmla="*/ 128 h 224"/>
                <a:gd name="T12" fmla="*/ 292 w 294"/>
                <a:gd name="T13" fmla="*/ 144 h 224"/>
                <a:gd name="T14" fmla="*/ 294 w 294"/>
                <a:gd name="T15" fmla="*/ 159 h 224"/>
                <a:gd name="T16" fmla="*/ 292 w 294"/>
                <a:gd name="T17" fmla="*/ 176 h 224"/>
                <a:gd name="T18" fmla="*/ 286 w 294"/>
                <a:gd name="T19" fmla="*/ 192 h 224"/>
                <a:gd name="T20" fmla="*/ 275 w 294"/>
                <a:gd name="T21" fmla="*/ 205 h 224"/>
                <a:gd name="T22" fmla="*/ 262 w 294"/>
                <a:gd name="T23" fmla="*/ 216 h 224"/>
                <a:gd name="T24" fmla="*/ 247 w 294"/>
                <a:gd name="T25" fmla="*/ 221 h 224"/>
                <a:gd name="T26" fmla="*/ 230 w 294"/>
                <a:gd name="T27" fmla="*/ 224 h 224"/>
                <a:gd name="T28" fmla="*/ 214 w 294"/>
                <a:gd name="T29" fmla="*/ 221 h 224"/>
                <a:gd name="T30" fmla="*/ 198 w 294"/>
                <a:gd name="T31" fmla="*/ 215 h 224"/>
                <a:gd name="T32" fmla="*/ 31 w 294"/>
                <a:gd name="T33" fmla="*/ 120 h 224"/>
                <a:gd name="T34" fmla="*/ 19 w 294"/>
                <a:gd name="T35" fmla="*/ 110 h 224"/>
                <a:gd name="T36" fmla="*/ 8 w 294"/>
                <a:gd name="T37" fmla="*/ 96 h 224"/>
                <a:gd name="T38" fmla="*/ 2 w 294"/>
                <a:gd name="T39" fmla="*/ 80 h 224"/>
                <a:gd name="T40" fmla="*/ 0 w 294"/>
                <a:gd name="T41" fmla="*/ 65 h 224"/>
                <a:gd name="T42" fmla="*/ 2 w 294"/>
                <a:gd name="T43" fmla="*/ 48 h 224"/>
                <a:gd name="T44" fmla="*/ 8 w 294"/>
                <a:gd name="T45" fmla="*/ 33 h 224"/>
                <a:gd name="T46" fmla="*/ 19 w 294"/>
                <a:gd name="T47" fmla="*/ 19 h 224"/>
                <a:gd name="T48" fmla="*/ 32 w 294"/>
                <a:gd name="T49" fmla="*/ 9 h 224"/>
                <a:gd name="T50" fmla="*/ 47 w 294"/>
                <a:gd name="T51" fmla="*/ 3 h 224"/>
                <a:gd name="T52" fmla="*/ 64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64" y="0"/>
                  </a:moveTo>
                  <a:lnTo>
                    <a:pt x="80" y="2"/>
                  </a:lnTo>
                  <a:lnTo>
                    <a:pt x="96" y="10"/>
                  </a:lnTo>
                  <a:lnTo>
                    <a:pt x="263" y="105"/>
                  </a:lnTo>
                  <a:lnTo>
                    <a:pt x="276" y="116"/>
                  </a:lnTo>
                  <a:lnTo>
                    <a:pt x="286" y="128"/>
                  </a:lnTo>
                  <a:lnTo>
                    <a:pt x="292" y="144"/>
                  </a:lnTo>
                  <a:lnTo>
                    <a:pt x="294" y="159"/>
                  </a:lnTo>
                  <a:lnTo>
                    <a:pt x="292" y="176"/>
                  </a:lnTo>
                  <a:lnTo>
                    <a:pt x="286" y="192"/>
                  </a:lnTo>
                  <a:lnTo>
                    <a:pt x="275" y="205"/>
                  </a:lnTo>
                  <a:lnTo>
                    <a:pt x="262" y="216"/>
                  </a:lnTo>
                  <a:lnTo>
                    <a:pt x="247" y="221"/>
                  </a:lnTo>
                  <a:lnTo>
                    <a:pt x="230" y="224"/>
                  </a:lnTo>
                  <a:lnTo>
                    <a:pt x="214" y="221"/>
                  </a:lnTo>
                  <a:lnTo>
                    <a:pt x="198" y="215"/>
                  </a:lnTo>
                  <a:lnTo>
                    <a:pt x="31" y="120"/>
                  </a:lnTo>
                  <a:lnTo>
                    <a:pt x="19" y="110"/>
                  </a:lnTo>
                  <a:lnTo>
                    <a:pt x="8" y="96"/>
                  </a:lnTo>
                  <a:lnTo>
                    <a:pt x="2" y="80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9612313" y="4619626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4 h 128"/>
                <a:gd name="T6" fmla="*/ 290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9 w 321"/>
                <a:gd name="T13" fmla="*/ 47 h 128"/>
                <a:gd name="T14" fmla="*/ 321 w 321"/>
                <a:gd name="T15" fmla="*/ 65 h 128"/>
                <a:gd name="T16" fmla="*/ 319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90 w 321"/>
                <a:gd name="T23" fmla="*/ 119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8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3 w 321"/>
                <a:gd name="T39" fmla="*/ 82 h 128"/>
                <a:gd name="T40" fmla="*/ 0 w 321"/>
                <a:gd name="T41" fmla="*/ 65 h 128"/>
                <a:gd name="T42" fmla="*/ 3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8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4"/>
                  </a:lnTo>
                  <a:lnTo>
                    <a:pt x="290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9" y="47"/>
                  </a:lnTo>
                  <a:lnTo>
                    <a:pt x="321" y="65"/>
                  </a:lnTo>
                  <a:lnTo>
                    <a:pt x="319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90" y="119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588500" y="4516438"/>
              <a:ext cx="41275" cy="33338"/>
            </a:xfrm>
            <a:custGeom>
              <a:avLst/>
              <a:gdLst>
                <a:gd name="T0" fmla="*/ 230 w 294"/>
                <a:gd name="T1" fmla="*/ 0 h 222"/>
                <a:gd name="T2" fmla="*/ 247 w 294"/>
                <a:gd name="T3" fmla="*/ 2 h 222"/>
                <a:gd name="T4" fmla="*/ 262 w 294"/>
                <a:gd name="T5" fmla="*/ 8 h 222"/>
                <a:gd name="T6" fmla="*/ 275 w 294"/>
                <a:gd name="T7" fmla="*/ 18 h 222"/>
                <a:gd name="T8" fmla="*/ 286 w 294"/>
                <a:gd name="T9" fmla="*/ 31 h 222"/>
                <a:gd name="T10" fmla="*/ 292 w 294"/>
                <a:gd name="T11" fmla="*/ 47 h 222"/>
                <a:gd name="T12" fmla="*/ 294 w 294"/>
                <a:gd name="T13" fmla="*/ 63 h 222"/>
                <a:gd name="T14" fmla="*/ 292 w 294"/>
                <a:gd name="T15" fmla="*/ 80 h 222"/>
                <a:gd name="T16" fmla="*/ 286 w 294"/>
                <a:gd name="T17" fmla="*/ 95 h 222"/>
                <a:gd name="T18" fmla="*/ 276 w 294"/>
                <a:gd name="T19" fmla="*/ 108 h 222"/>
                <a:gd name="T20" fmla="*/ 263 w 294"/>
                <a:gd name="T21" fmla="*/ 118 h 222"/>
                <a:gd name="T22" fmla="*/ 96 w 294"/>
                <a:gd name="T23" fmla="*/ 213 h 222"/>
                <a:gd name="T24" fmla="*/ 80 w 294"/>
                <a:gd name="T25" fmla="*/ 220 h 222"/>
                <a:gd name="T26" fmla="*/ 64 w 294"/>
                <a:gd name="T27" fmla="*/ 222 h 222"/>
                <a:gd name="T28" fmla="*/ 48 w 294"/>
                <a:gd name="T29" fmla="*/ 220 h 222"/>
                <a:gd name="T30" fmla="*/ 32 w 294"/>
                <a:gd name="T31" fmla="*/ 214 h 222"/>
                <a:gd name="T32" fmla="*/ 19 w 294"/>
                <a:gd name="T33" fmla="*/ 204 h 222"/>
                <a:gd name="T34" fmla="*/ 8 w 294"/>
                <a:gd name="T35" fmla="*/ 190 h 222"/>
                <a:gd name="T36" fmla="*/ 2 w 294"/>
                <a:gd name="T37" fmla="*/ 175 h 222"/>
                <a:gd name="T38" fmla="*/ 0 w 294"/>
                <a:gd name="T39" fmla="*/ 158 h 222"/>
                <a:gd name="T40" fmla="*/ 2 w 294"/>
                <a:gd name="T41" fmla="*/ 142 h 222"/>
                <a:gd name="T42" fmla="*/ 8 w 294"/>
                <a:gd name="T43" fmla="*/ 127 h 222"/>
                <a:gd name="T44" fmla="*/ 19 w 294"/>
                <a:gd name="T45" fmla="*/ 114 h 222"/>
                <a:gd name="T46" fmla="*/ 31 w 294"/>
                <a:gd name="T47" fmla="*/ 103 h 222"/>
                <a:gd name="T48" fmla="*/ 198 w 294"/>
                <a:gd name="T49" fmla="*/ 8 h 222"/>
                <a:gd name="T50" fmla="*/ 215 w 294"/>
                <a:gd name="T51" fmla="*/ 2 h 222"/>
                <a:gd name="T52" fmla="*/ 230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230" y="0"/>
                  </a:moveTo>
                  <a:lnTo>
                    <a:pt x="247" y="2"/>
                  </a:lnTo>
                  <a:lnTo>
                    <a:pt x="262" y="8"/>
                  </a:lnTo>
                  <a:lnTo>
                    <a:pt x="275" y="18"/>
                  </a:lnTo>
                  <a:lnTo>
                    <a:pt x="286" y="31"/>
                  </a:lnTo>
                  <a:lnTo>
                    <a:pt x="292" y="47"/>
                  </a:lnTo>
                  <a:lnTo>
                    <a:pt x="294" y="63"/>
                  </a:lnTo>
                  <a:lnTo>
                    <a:pt x="292" y="80"/>
                  </a:lnTo>
                  <a:lnTo>
                    <a:pt x="286" y="95"/>
                  </a:lnTo>
                  <a:lnTo>
                    <a:pt x="276" y="108"/>
                  </a:lnTo>
                  <a:lnTo>
                    <a:pt x="263" y="118"/>
                  </a:lnTo>
                  <a:lnTo>
                    <a:pt x="96" y="213"/>
                  </a:lnTo>
                  <a:lnTo>
                    <a:pt x="80" y="220"/>
                  </a:lnTo>
                  <a:lnTo>
                    <a:pt x="64" y="222"/>
                  </a:lnTo>
                  <a:lnTo>
                    <a:pt x="48" y="220"/>
                  </a:lnTo>
                  <a:lnTo>
                    <a:pt x="32" y="214"/>
                  </a:lnTo>
                  <a:lnTo>
                    <a:pt x="19" y="204"/>
                  </a:lnTo>
                  <a:lnTo>
                    <a:pt x="8" y="190"/>
                  </a:lnTo>
                  <a:lnTo>
                    <a:pt x="2" y="175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8" y="127"/>
                  </a:lnTo>
                  <a:lnTo>
                    <a:pt x="19" y="114"/>
                  </a:lnTo>
                  <a:lnTo>
                    <a:pt x="31" y="103"/>
                  </a:lnTo>
                  <a:lnTo>
                    <a:pt x="198" y="8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9521825" y="4441826"/>
              <a:ext cx="31750" cy="41275"/>
            </a:xfrm>
            <a:custGeom>
              <a:avLst/>
              <a:gdLst>
                <a:gd name="T0" fmla="*/ 159 w 224"/>
                <a:gd name="T1" fmla="*/ 0 h 292"/>
                <a:gd name="T2" fmla="*/ 176 w 224"/>
                <a:gd name="T3" fmla="*/ 2 h 292"/>
                <a:gd name="T4" fmla="*/ 192 w 224"/>
                <a:gd name="T5" fmla="*/ 9 h 292"/>
                <a:gd name="T6" fmla="*/ 205 w 224"/>
                <a:gd name="T7" fmla="*/ 19 h 292"/>
                <a:gd name="T8" fmla="*/ 216 w 224"/>
                <a:gd name="T9" fmla="*/ 32 h 292"/>
                <a:gd name="T10" fmla="*/ 222 w 224"/>
                <a:gd name="T11" fmla="*/ 48 h 292"/>
                <a:gd name="T12" fmla="*/ 224 w 224"/>
                <a:gd name="T13" fmla="*/ 63 h 292"/>
                <a:gd name="T14" fmla="*/ 222 w 224"/>
                <a:gd name="T15" fmla="*/ 80 h 292"/>
                <a:gd name="T16" fmla="*/ 216 w 224"/>
                <a:gd name="T17" fmla="*/ 95 h 292"/>
                <a:gd name="T18" fmla="*/ 119 w 224"/>
                <a:gd name="T19" fmla="*/ 261 h 292"/>
                <a:gd name="T20" fmla="*/ 109 w 224"/>
                <a:gd name="T21" fmla="*/ 274 h 292"/>
                <a:gd name="T22" fmla="*/ 95 w 224"/>
                <a:gd name="T23" fmla="*/ 285 h 292"/>
                <a:gd name="T24" fmla="*/ 81 w 224"/>
                <a:gd name="T25" fmla="*/ 290 h 292"/>
                <a:gd name="T26" fmla="*/ 64 w 224"/>
                <a:gd name="T27" fmla="*/ 292 h 292"/>
                <a:gd name="T28" fmla="*/ 48 w 224"/>
                <a:gd name="T29" fmla="*/ 290 h 292"/>
                <a:gd name="T30" fmla="*/ 32 w 224"/>
                <a:gd name="T31" fmla="*/ 284 h 292"/>
                <a:gd name="T32" fmla="*/ 18 w 224"/>
                <a:gd name="T33" fmla="*/ 273 h 292"/>
                <a:gd name="T34" fmla="*/ 8 w 224"/>
                <a:gd name="T35" fmla="*/ 261 h 292"/>
                <a:gd name="T36" fmla="*/ 2 w 224"/>
                <a:gd name="T37" fmla="*/ 245 h 292"/>
                <a:gd name="T38" fmla="*/ 0 w 224"/>
                <a:gd name="T39" fmla="*/ 230 h 292"/>
                <a:gd name="T40" fmla="*/ 2 w 224"/>
                <a:gd name="T41" fmla="*/ 213 h 292"/>
                <a:gd name="T42" fmla="*/ 8 w 224"/>
                <a:gd name="T43" fmla="*/ 197 h 292"/>
                <a:gd name="T44" fmla="*/ 105 w 224"/>
                <a:gd name="T45" fmla="*/ 32 h 292"/>
                <a:gd name="T46" fmla="*/ 115 w 224"/>
                <a:gd name="T47" fmla="*/ 18 h 292"/>
                <a:gd name="T48" fmla="*/ 129 w 224"/>
                <a:gd name="T49" fmla="*/ 8 h 292"/>
                <a:gd name="T50" fmla="*/ 144 w 224"/>
                <a:gd name="T51" fmla="*/ 2 h 292"/>
                <a:gd name="T52" fmla="*/ 159 w 22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2">
                  <a:moveTo>
                    <a:pt x="159" y="0"/>
                  </a:moveTo>
                  <a:lnTo>
                    <a:pt x="176" y="2"/>
                  </a:lnTo>
                  <a:lnTo>
                    <a:pt x="192" y="9"/>
                  </a:lnTo>
                  <a:lnTo>
                    <a:pt x="205" y="19"/>
                  </a:lnTo>
                  <a:lnTo>
                    <a:pt x="216" y="32"/>
                  </a:lnTo>
                  <a:lnTo>
                    <a:pt x="222" y="48"/>
                  </a:lnTo>
                  <a:lnTo>
                    <a:pt x="224" y="63"/>
                  </a:lnTo>
                  <a:lnTo>
                    <a:pt x="222" y="80"/>
                  </a:lnTo>
                  <a:lnTo>
                    <a:pt x="216" y="95"/>
                  </a:lnTo>
                  <a:lnTo>
                    <a:pt x="119" y="261"/>
                  </a:lnTo>
                  <a:lnTo>
                    <a:pt x="109" y="274"/>
                  </a:lnTo>
                  <a:lnTo>
                    <a:pt x="95" y="285"/>
                  </a:lnTo>
                  <a:lnTo>
                    <a:pt x="81" y="290"/>
                  </a:lnTo>
                  <a:lnTo>
                    <a:pt x="64" y="292"/>
                  </a:lnTo>
                  <a:lnTo>
                    <a:pt x="48" y="290"/>
                  </a:lnTo>
                  <a:lnTo>
                    <a:pt x="32" y="284"/>
                  </a:lnTo>
                  <a:lnTo>
                    <a:pt x="18" y="273"/>
                  </a:lnTo>
                  <a:lnTo>
                    <a:pt x="8" y="261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2" y="213"/>
                  </a:lnTo>
                  <a:lnTo>
                    <a:pt x="8" y="197"/>
                  </a:lnTo>
                  <a:lnTo>
                    <a:pt x="105" y="32"/>
                  </a:lnTo>
                  <a:lnTo>
                    <a:pt x="115" y="18"/>
                  </a:lnTo>
                  <a:lnTo>
                    <a:pt x="129" y="8"/>
                  </a:lnTo>
                  <a:lnTo>
                    <a:pt x="144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9418638" y="4552951"/>
              <a:ext cx="44450" cy="142875"/>
            </a:xfrm>
            <a:custGeom>
              <a:avLst/>
              <a:gdLst>
                <a:gd name="T0" fmla="*/ 154 w 308"/>
                <a:gd name="T1" fmla="*/ 0 h 991"/>
                <a:gd name="T2" fmla="*/ 186 w 308"/>
                <a:gd name="T3" fmla="*/ 2 h 991"/>
                <a:gd name="T4" fmla="*/ 213 w 308"/>
                <a:gd name="T5" fmla="*/ 8 h 991"/>
                <a:gd name="T6" fmla="*/ 238 w 308"/>
                <a:gd name="T7" fmla="*/ 17 h 991"/>
                <a:gd name="T8" fmla="*/ 259 w 308"/>
                <a:gd name="T9" fmla="*/ 30 h 991"/>
                <a:gd name="T10" fmla="*/ 277 w 308"/>
                <a:gd name="T11" fmla="*/ 47 h 991"/>
                <a:gd name="T12" fmla="*/ 291 w 308"/>
                <a:gd name="T13" fmla="*/ 67 h 991"/>
                <a:gd name="T14" fmla="*/ 301 w 308"/>
                <a:gd name="T15" fmla="*/ 91 h 991"/>
                <a:gd name="T16" fmla="*/ 306 w 308"/>
                <a:gd name="T17" fmla="*/ 119 h 991"/>
                <a:gd name="T18" fmla="*/ 308 w 308"/>
                <a:gd name="T19" fmla="*/ 150 h 991"/>
                <a:gd name="T20" fmla="*/ 308 w 308"/>
                <a:gd name="T21" fmla="*/ 375 h 991"/>
                <a:gd name="T22" fmla="*/ 307 w 308"/>
                <a:gd name="T23" fmla="*/ 405 h 991"/>
                <a:gd name="T24" fmla="*/ 304 w 308"/>
                <a:gd name="T25" fmla="*/ 435 h 991"/>
                <a:gd name="T26" fmla="*/ 301 w 308"/>
                <a:gd name="T27" fmla="*/ 466 h 991"/>
                <a:gd name="T28" fmla="*/ 240 w 308"/>
                <a:gd name="T29" fmla="*/ 920 h 991"/>
                <a:gd name="T30" fmla="*/ 236 w 308"/>
                <a:gd name="T31" fmla="*/ 942 h 991"/>
                <a:gd name="T32" fmla="*/ 229 w 308"/>
                <a:gd name="T33" fmla="*/ 959 h 991"/>
                <a:gd name="T34" fmla="*/ 219 w 308"/>
                <a:gd name="T35" fmla="*/ 972 h 991"/>
                <a:gd name="T36" fmla="*/ 207 w 308"/>
                <a:gd name="T37" fmla="*/ 981 h 991"/>
                <a:gd name="T38" fmla="*/ 192 w 308"/>
                <a:gd name="T39" fmla="*/ 987 h 991"/>
                <a:gd name="T40" fmla="*/ 174 w 308"/>
                <a:gd name="T41" fmla="*/ 990 h 991"/>
                <a:gd name="T42" fmla="*/ 154 w 308"/>
                <a:gd name="T43" fmla="*/ 991 h 991"/>
                <a:gd name="T44" fmla="*/ 135 w 308"/>
                <a:gd name="T45" fmla="*/ 990 h 991"/>
                <a:gd name="T46" fmla="*/ 117 w 308"/>
                <a:gd name="T47" fmla="*/ 987 h 991"/>
                <a:gd name="T48" fmla="*/ 102 w 308"/>
                <a:gd name="T49" fmla="*/ 981 h 991"/>
                <a:gd name="T50" fmla="*/ 90 w 308"/>
                <a:gd name="T51" fmla="*/ 972 h 991"/>
                <a:gd name="T52" fmla="*/ 80 w 308"/>
                <a:gd name="T53" fmla="*/ 959 h 991"/>
                <a:gd name="T54" fmla="*/ 73 w 308"/>
                <a:gd name="T55" fmla="*/ 942 h 991"/>
                <a:gd name="T56" fmla="*/ 69 w 308"/>
                <a:gd name="T57" fmla="*/ 920 h 991"/>
                <a:gd name="T58" fmla="*/ 8 w 308"/>
                <a:gd name="T59" fmla="*/ 466 h 991"/>
                <a:gd name="T60" fmla="*/ 5 w 308"/>
                <a:gd name="T61" fmla="*/ 435 h 991"/>
                <a:gd name="T62" fmla="*/ 2 w 308"/>
                <a:gd name="T63" fmla="*/ 405 h 991"/>
                <a:gd name="T64" fmla="*/ 0 w 308"/>
                <a:gd name="T65" fmla="*/ 375 h 991"/>
                <a:gd name="T66" fmla="*/ 0 w 308"/>
                <a:gd name="T67" fmla="*/ 150 h 991"/>
                <a:gd name="T68" fmla="*/ 3 w 308"/>
                <a:gd name="T69" fmla="*/ 119 h 991"/>
                <a:gd name="T70" fmla="*/ 8 w 308"/>
                <a:gd name="T71" fmla="*/ 91 h 991"/>
                <a:gd name="T72" fmla="*/ 18 w 308"/>
                <a:gd name="T73" fmla="*/ 67 h 991"/>
                <a:gd name="T74" fmla="*/ 32 w 308"/>
                <a:gd name="T75" fmla="*/ 47 h 991"/>
                <a:gd name="T76" fmla="*/ 50 w 308"/>
                <a:gd name="T77" fmla="*/ 30 h 991"/>
                <a:gd name="T78" fmla="*/ 71 w 308"/>
                <a:gd name="T79" fmla="*/ 17 h 991"/>
                <a:gd name="T80" fmla="*/ 96 w 308"/>
                <a:gd name="T81" fmla="*/ 8 h 991"/>
                <a:gd name="T82" fmla="*/ 123 w 308"/>
                <a:gd name="T83" fmla="*/ 2 h 991"/>
                <a:gd name="T84" fmla="*/ 154 w 308"/>
                <a:gd name="T85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8" h="991">
                  <a:moveTo>
                    <a:pt x="154" y="0"/>
                  </a:moveTo>
                  <a:lnTo>
                    <a:pt x="186" y="2"/>
                  </a:lnTo>
                  <a:lnTo>
                    <a:pt x="213" y="8"/>
                  </a:lnTo>
                  <a:lnTo>
                    <a:pt x="238" y="17"/>
                  </a:lnTo>
                  <a:lnTo>
                    <a:pt x="259" y="30"/>
                  </a:lnTo>
                  <a:lnTo>
                    <a:pt x="277" y="47"/>
                  </a:lnTo>
                  <a:lnTo>
                    <a:pt x="291" y="67"/>
                  </a:lnTo>
                  <a:lnTo>
                    <a:pt x="301" y="91"/>
                  </a:lnTo>
                  <a:lnTo>
                    <a:pt x="306" y="119"/>
                  </a:lnTo>
                  <a:lnTo>
                    <a:pt x="308" y="150"/>
                  </a:lnTo>
                  <a:lnTo>
                    <a:pt x="308" y="375"/>
                  </a:lnTo>
                  <a:lnTo>
                    <a:pt x="307" y="405"/>
                  </a:lnTo>
                  <a:lnTo>
                    <a:pt x="304" y="435"/>
                  </a:lnTo>
                  <a:lnTo>
                    <a:pt x="301" y="466"/>
                  </a:lnTo>
                  <a:lnTo>
                    <a:pt x="240" y="920"/>
                  </a:lnTo>
                  <a:lnTo>
                    <a:pt x="236" y="942"/>
                  </a:lnTo>
                  <a:lnTo>
                    <a:pt x="229" y="959"/>
                  </a:lnTo>
                  <a:lnTo>
                    <a:pt x="219" y="972"/>
                  </a:lnTo>
                  <a:lnTo>
                    <a:pt x="207" y="981"/>
                  </a:lnTo>
                  <a:lnTo>
                    <a:pt x="192" y="987"/>
                  </a:lnTo>
                  <a:lnTo>
                    <a:pt x="174" y="990"/>
                  </a:lnTo>
                  <a:lnTo>
                    <a:pt x="154" y="991"/>
                  </a:lnTo>
                  <a:lnTo>
                    <a:pt x="135" y="990"/>
                  </a:lnTo>
                  <a:lnTo>
                    <a:pt x="117" y="987"/>
                  </a:lnTo>
                  <a:lnTo>
                    <a:pt x="102" y="981"/>
                  </a:lnTo>
                  <a:lnTo>
                    <a:pt x="90" y="972"/>
                  </a:lnTo>
                  <a:lnTo>
                    <a:pt x="80" y="959"/>
                  </a:lnTo>
                  <a:lnTo>
                    <a:pt x="73" y="942"/>
                  </a:lnTo>
                  <a:lnTo>
                    <a:pt x="69" y="920"/>
                  </a:lnTo>
                  <a:lnTo>
                    <a:pt x="8" y="466"/>
                  </a:lnTo>
                  <a:lnTo>
                    <a:pt x="5" y="435"/>
                  </a:lnTo>
                  <a:lnTo>
                    <a:pt x="2" y="405"/>
                  </a:lnTo>
                  <a:lnTo>
                    <a:pt x="0" y="375"/>
                  </a:lnTo>
                  <a:lnTo>
                    <a:pt x="0" y="150"/>
                  </a:lnTo>
                  <a:lnTo>
                    <a:pt x="3" y="119"/>
                  </a:lnTo>
                  <a:lnTo>
                    <a:pt x="8" y="91"/>
                  </a:lnTo>
                  <a:lnTo>
                    <a:pt x="18" y="67"/>
                  </a:lnTo>
                  <a:lnTo>
                    <a:pt x="32" y="47"/>
                  </a:lnTo>
                  <a:lnTo>
                    <a:pt x="50" y="30"/>
                  </a:lnTo>
                  <a:lnTo>
                    <a:pt x="71" y="17"/>
                  </a:lnTo>
                  <a:lnTo>
                    <a:pt x="96" y="8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9417050" y="4713288"/>
              <a:ext cx="47625" cy="46038"/>
            </a:xfrm>
            <a:custGeom>
              <a:avLst/>
              <a:gdLst>
                <a:gd name="T0" fmla="*/ 160 w 321"/>
                <a:gd name="T1" fmla="*/ 0 h 319"/>
                <a:gd name="T2" fmla="*/ 193 w 321"/>
                <a:gd name="T3" fmla="*/ 4 h 319"/>
                <a:gd name="T4" fmla="*/ 222 w 321"/>
                <a:gd name="T5" fmla="*/ 14 h 319"/>
                <a:gd name="T6" fmla="*/ 250 w 321"/>
                <a:gd name="T7" fmla="*/ 28 h 319"/>
                <a:gd name="T8" fmla="*/ 274 w 321"/>
                <a:gd name="T9" fmla="*/ 47 h 319"/>
                <a:gd name="T10" fmla="*/ 294 w 321"/>
                <a:gd name="T11" fmla="*/ 71 h 319"/>
                <a:gd name="T12" fmla="*/ 308 w 321"/>
                <a:gd name="T13" fmla="*/ 98 h 319"/>
                <a:gd name="T14" fmla="*/ 318 w 321"/>
                <a:gd name="T15" fmla="*/ 128 h 319"/>
                <a:gd name="T16" fmla="*/ 321 w 321"/>
                <a:gd name="T17" fmla="*/ 159 h 319"/>
                <a:gd name="T18" fmla="*/ 318 w 321"/>
                <a:gd name="T19" fmla="*/ 192 h 319"/>
                <a:gd name="T20" fmla="*/ 308 w 321"/>
                <a:gd name="T21" fmla="*/ 222 h 319"/>
                <a:gd name="T22" fmla="*/ 294 w 321"/>
                <a:gd name="T23" fmla="*/ 249 h 319"/>
                <a:gd name="T24" fmla="*/ 274 w 321"/>
                <a:gd name="T25" fmla="*/ 272 h 319"/>
                <a:gd name="T26" fmla="*/ 250 w 321"/>
                <a:gd name="T27" fmla="*/ 291 h 319"/>
                <a:gd name="T28" fmla="*/ 222 w 321"/>
                <a:gd name="T29" fmla="*/ 306 h 319"/>
                <a:gd name="T30" fmla="*/ 193 w 321"/>
                <a:gd name="T31" fmla="*/ 315 h 319"/>
                <a:gd name="T32" fmla="*/ 160 w 321"/>
                <a:gd name="T33" fmla="*/ 319 h 319"/>
                <a:gd name="T34" fmla="*/ 128 w 321"/>
                <a:gd name="T35" fmla="*/ 315 h 319"/>
                <a:gd name="T36" fmla="*/ 99 w 321"/>
                <a:gd name="T37" fmla="*/ 306 h 319"/>
                <a:gd name="T38" fmla="*/ 71 w 321"/>
                <a:gd name="T39" fmla="*/ 291 h 319"/>
                <a:gd name="T40" fmla="*/ 47 w 321"/>
                <a:gd name="T41" fmla="*/ 272 h 319"/>
                <a:gd name="T42" fmla="*/ 27 w 321"/>
                <a:gd name="T43" fmla="*/ 249 h 319"/>
                <a:gd name="T44" fmla="*/ 13 w 321"/>
                <a:gd name="T45" fmla="*/ 222 h 319"/>
                <a:gd name="T46" fmla="*/ 3 w 321"/>
                <a:gd name="T47" fmla="*/ 192 h 319"/>
                <a:gd name="T48" fmla="*/ 0 w 321"/>
                <a:gd name="T49" fmla="*/ 159 h 319"/>
                <a:gd name="T50" fmla="*/ 3 w 321"/>
                <a:gd name="T51" fmla="*/ 128 h 319"/>
                <a:gd name="T52" fmla="*/ 13 w 321"/>
                <a:gd name="T53" fmla="*/ 98 h 319"/>
                <a:gd name="T54" fmla="*/ 27 w 321"/>
                <a:gd name="T55" fmla="*/ 71 h 319"/>
                <a:gd name="T56" fmla="*/ 47 w 321"/>
                <a:gd name="T57" fmla="*/ 47 h 319"/>
                <a:gd name="T58" fmla="*/ 71 w 321"/>
                <a:gd name="T59" fmla="*/ 28 h 319"/>
                <a:gd name="T60" fmla="*/ 99 w 321"/>
                <a:gd name="T61" fmla="*/ 14 h 319"/>
                <a:gd name="T62" fmla="*/ 128 w 321"/>
                <a:gd name="T63" fmla="*/ 4 h 319"/>
                <a:gd name="T64" fmla="*/ 160 w 321"/>
                <a:gd name="T6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9">
                  <a:moveTo>
                    <a:pt x="160" y="0"/>
                  </a:moveTo>
                  <a:lnTo>
                    <a:pt x="193" y="4"/>
                  </a:lnTo>
                  <a:lnTo>
                    <a:pt x="222" y="14"/>
                  </a:lnTo>
                  <a:lnTo>
                    <a:pt x="250" y="28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8" y="98"/>
                  </a:lnTo>
                  <a:lnTo>
                    <a:pt x="318" y="128"/>
                  </a:lnTo>
                  <a:lnTo>
                    <a:pt x="321" y="159"/>
                  </a:lnTo>
                  <a:lnTo>
                    <a:pt x="318" y="192"/>
                  </a:lnTo>
                  <a:lnTo>
                    <a:pt x="308" y="222"/>
                  </a:lnTo>
                  <a:lnTo>
                    <a:pt x="294" y="249"/>
                  </a:lnTo>
                  <a:lnTo>
                    <a:pt x="274" y="272"/>
                  </a:lnTo>
                  <a:lnTo>
                    <a:pt x="250" y="291"/>
                  </a:lnTo>
                  <a:lnTo>
                    <a:pt x="222" y="306"/>
                  </a:lnTo>
                  <a:lnTo>
                    <a:pt x="193" y="315"/>
                  </a:lnTo>
                  <a:lnTo>
                    <a:pt x="160" y="319"/>
                  </a:lnTo>
                  <a:lnTo>
                    <a:pt x="128" y="315"/>
                  </a:lnTo>
                  <a:lnTo>
                    <a:pt x="99" y="306"/>
                  </a:lnTo>
                  <a:lnTo>
                    <a:pt x="71" y="291"/>
                  </a:lnTo>
                  <a:lnTo>
                    <a:pt x="47" y="272"/>
                  </a:lnTo>
                  <a:lnTo>
                    <a:pt x="27" y="249"/>
                  </a:lnTo>
                  <a:lnTo>
                    <a:pt x="13" y="222"/>
                  </a:lnTo>
                  <a:lnTo>
                    <a:pt x="3" y="192"/>
                  </a:lnTo>
                  <a:lnTo>
                    <a:pt x="0" y="159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8"/>
                  </a:lnTo>
                  <a:lnTo>
                    <a:pt x="99" y="14"/>
                  </a:lnTo>
                  <a:lnTo>
                    <a:pt x="128" y="4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9308" y="623027"/>
            <a:ext cx="11253254" cy="61589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About FBI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647" y="1352810"/>
            <a:ext cx="6998575" cy="5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AMBITION OF THE FBI TRILOGY PROJECT</a:t>
            </a:r>
            <a:endParaRPr lang="en-US" dirty="0"/>
          </a:p>
        </p:txBody>
      </p:sp>
      <p:sp>
        <p:nvSpPr>
          <p:cNvPr id="4" name="Action Button: Beginning 3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://downloads.faronics.com/assets/Software-and-Hardware-Inventory-lar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6" y="1342859"/>
            <a:ext cx="36290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oracle-vision.com/uploads/5/4/0/6/54068745/3437378_or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760" y="1658891"/>
            <a:ext cx="3054350" cy="211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35803" y="4083844"/>
            <a:ext cx="301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Upgrade software and hardware for FBI agents.</a:t>
            </a:r>
          </a:p>
          <a:p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3369" y="3758648"/>
            <a:ext cx="3145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Upgrade the FBI’s network infrastructure.</a:t>
            </a:r>
          </a:p>
          <a:p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84674" y="3928449"/>
            <a:ext cx="3573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Upgrade the FBI’s case management system (VCF) to enable better access to, and sharing of, case-related information across the FBI.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8198" name="Picture 6" descr="https://alen-usa.com/wp-content/uploads/2015/04/Security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45" y="1342858"/>
            <a:ext cx="2687990" cy="24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9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Action Button: Beginning 3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7200" y="1332438"/>
            <a:ext cx="11118272" cy="5327702"/>
            <a:chOff x="66315" y="393255"/>
            <a:chExt cx="12025119" cy="6173366"/>
          </a:xfrm>
        </p:grpSpPr>
        <p:sp>
          <p:nvSpPr>
            <p:cNvPr id="26" name="Rounded Rectangle 5"/>
            <p:cNvSpPr/>
            <p:nvPr/>
          </p:nvSpPr>
          <p:spPr>
            <a:xfrm>
              <a:off x="140410" y="393255"/>
              <a:ext cx="11915602" cy="420245"/>
            </a:xfrm>
            <a:prstGeom prst="roundRect">
              <a:avLst/>
            </a:prstGeom>
            <a:solidFill>
              <a:srgbClr val="002060"/>
            </a:solidFill>
            <a:ln w="3810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1B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728237" y="421136"/>
              <a:ext cx="0" cy="576072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050323" y="395676"/>
              <a:ext cx="0" cy="512064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379689" y="395676"/>
              <a:ext cx="0" cy="164592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21820" y="395676"/>
              <a:ext cx="0" cy="310896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1948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5484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69460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88846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7977" y="871076"/>
              <a:ext cx="14928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 provided $379.8 million for FBI IT Upgrade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13419" y="823204"/>
              <a:ext cx="2021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 provided additional $78 million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13419" y="1703557"/>
              <a:ext cx="21476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Dyncorp awarded $51 million for infrastructure projects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813419" y="2651831"/>
              <a:ext cx="194838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SAIC awarded $14.7 million for software upgrades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13419" y="3563122"/>
              <a:ext cx="201307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Robert S. Mueller appointed as FBI director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813419" y="4510228"/>
              <a:ext cx="2046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Robert Chiaradio &amp; Agent Depew hired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13419" y="5326990"/>
              <a:ext cx="22290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Need for new DB system raised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13419" y="6043401"/>
              <a:ext cx="22128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FBI told SAIC to develop VCF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02422" y="788685"/>
              <a:ext cx="0" cy="27432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915907" y="953458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80149" y="879476"/>
              <a:ext cx="20799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FBI requested $70 million from Congress;$78 </a:t>
              </a: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million approved</a:t>
              </a:r>
              <a:endPara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915907" y="2261482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80149" y="2169456"/>
              <a:ext cx="20799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Sherry Higgins hired = Office of Program Management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915907" y="3381389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180149" y="3296981"/>
              <a:ext cx="21286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SAIC engineers defined new system requirements for VCF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3915907" y="4402008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180149" y="4346063"/>
              <a:ext cx="21286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Patton hired by SAIC to review </a:t>
              </a: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VCF documents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3915907" y="5384930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80149" y="5331680"/>
              <a:ext cx="21286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 increased funding ($123.2 million)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6252697" y="965090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28950" y="879476"/>
              <a:ext cx="1933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i="1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SAIC worked on change submitted by FBI 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6252697" y="1936321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528950" y="1879288"/>
              <a:ext cx="19167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SAIC delivered prototype VCF with 17 deficiencies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75339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702901" y="393255"/>
              <a:ext cx="1388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2005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0400179" y="402015"/>
              <a:ext cx="0" cy="301752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8203744" y="965090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74849" y="866577"/>
              <a:ext cx="18577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Dyncorp delivered Trilogy’s infrastructure 2 years behind schedule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8203744" y="2391731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474849" y="2260356"/>
              <a:ext cx="1821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Aerospace Corp asked </a:t>
              </a: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evaluate VCF </a:t>
              </a:r>
              <a:endPara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203744" y="3414700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74849" y="3250075"/>
              <a:ext cx="1956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Higgins and Depew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quit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10282876" y="965090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565462" y="883118"/>
              <a:ext cx="1525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Aerospace issued report on VCF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10282876" y="1972476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565462" y="1837085"/>
              <a:ext cx="15010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VCF project ended while still in development stage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10282876" y="3280342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565462" y="3230864"/>
              <a:ext cx="1363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Cost nearly $170 million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1593821" y="960171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1593821" y="1854874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593821" y="2800894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1593821" y="3717874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1593821" y="4636332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1593821" y="5468717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1593821" y="6177164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66315" y="1016053"/>
              <a:ext cx="268832" cy="180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181" y="4743767"/>
            <a:ext cx="1527058" cy="17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5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4084"/>
            <a:ext cx="8105632" cy="2262781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Calibri" panose="020F0502020204030204" pitchFamily="34" charset="0"/>
              </a:rPr>
              <a:t>Best Project </a:t>
            </a:r>
            <a:br>
              <a:rPr lang="en-US" sz="4800" dirty="0">
                <a:latin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</a:rPr>
              <a:t>Management Practices</a:t>
            </a:r>
          </a:p>
        </p:txBody>
      </p:sp>
      <p:pic>
        <p:nvPicPr>
          <p:cNvPr id="8194" name="Picture 2" descr="3d small people - info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821" y="3056865"/>
            <a:ext cx="3068413" cy="37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7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55714" y="672198"/>
            <a:ext cx="11123668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The Manager, The Organization &amp; The Team -  Project Charter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9" y="1309512"/>
            <a:ext cx="10345338" cy="521546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789201"/>
              </p:ext>
            </p:extLst>
          </p:nvPr>
        </p:nvGraphicFramePr>
        <p:xfrm>
          <a:off x="10677919" y="526134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Document" showAsIcon="1" r:id="rId5" imgW="914400" imgH="792360" progId="Word.Document.8">
                  <p:embed/>
                </p:oleObj>
              </mc:Choice>
              <mc:Fallback>
                <p:oleObj name="Document" showAsIcon="1" r:id="rId5" imgW="914400" imgH="79236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7919" y="526134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22037"/>
              </p:ext>
            </p:extLst>
          </p:nvPr>
        </p:nvGraphicFramePr>
        <p:xfrm>
          <a:off x="6702139" y="3842148"/>
          <a:ext cx="4281053" cy="1502324"/>
        </p:xfrm>
        <a:graphic>
          <a:graphicData uri="http://schemas.openxmlformats.org/drawingml/2006/table">
            <a:tbl>
              <a:tblPr/>
              <a:tblGrid>
                <a:gridCol w="901274">
                  <a:extLst>
                    <a:ext uri="{9D8B030D-6E8A-4147-A177-3AD203B41FA5}">
                      <a16:colId xmlns:a16="http://schemas.microsoft.com/office/drawing/2014/main" val="4189756683"/>
                    </a:ext>
                  </a:extLst>
                </a:gridCol>
                <a:gridCol w="1126593">
                  <a:extLst>
                    <a:ext uri="{9D8B030D-6E8A-4147-A177-3AD203B41FA5}">
                      <a16:colId xmlns:a16="http://schemas.microsoft.com/office/drawing/2014/main" val="3288977799"/>
                    </a:ext>
                  </a:extLst>
                </a:gridCol>
                <a:gridCol w="1126593">
                  <a:extLst>
                    <a:ext uri="{9D8B030D-6E8A-4147-A177-3AD203B41FA5}">
                      <a16:colId xmlns:a16="http://schemas.microsoft.com/office/drawing/2014/main" val="3763346978"/>
                    </a:ext>
                  </a:extLst>
                </a:gridCol>
                <a:gridCol w="1126593">
                  <a:extLst>
                    <a:ext uri="{9D8B030D-6E8A-4147-A177-3AD203B41FA5}">
                      <a16:colId xmlns:a16="http://schemas.microsoft.com/office/drawing/2014/main" val="3918790636"/>
                    </a:ext>
                  </a:extLst>
                </a:gridCol>
              </a:tblGrid>
              <a:tr h="17526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 Matrix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35735"/>
                  </a:ext>
                </a:extLst>
              </a:tr>
              <a:tr h="801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(Most Constrained)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(Some Constrained)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(Least Constrained)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3969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74389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90598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27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eginning 4">
            <a:hlinkClick r:id="rId3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95831" y="6151713"/>
            <a:ext cx="5657850" cy="395494"/>
          </a:xfrm>
        </p:spPr>
        <p:txBody>
          <a:bodyPr>
            <a:normAutofit/>
          </a:bodyPr>
          <a:lstStyle/>
          <a:p>
            <a:pPr marL="457200" lvl="3" indent="0">
              <a:buNone/>
            </a:pPr>
            <a:r>
              <a:rPr lang="en-US" sz="1100" b="1" dirty="0">
                <a:latin typeface="Calibri" panose="020F0502020204030204" pitchFamily="34" charset="0"/>
              </a:rPr>
              <a:t>Project Manager salary:</a:t>
            </a:r>
            <a:r>
              <a:rPr lang="en-US" sz="1100" dirty="0">
                <a:latin typeface="Calibri" panose="020F0502020204030204" pitchFamily="34" charset="0"/>
              </a:rPr>
              <a:t> $50 /hour </a:t>
            </a:r>
            <a:r>
              <a:rPr lang="en-US" sz="1100" b="1" dirty="0">
                <a:latin typeface="Calibri" panose="020F0502020204030204" pitchFamily="34" charset="0"/>
              </a:rPr>
              <a:t>Graduate:</a:t>
            </a:r>
            <a:r>
              <a:rPr lang="en-US" sz="1100" dirty="0">
                <a:latin typeface="Calibri" panose="020F0502020204030204" pitchFamily="34" charset="0"/>
              </a:rPr>
              <a:t> $40 /hour </a:t>
            </a:r>
            <a:r>
              <a:rPr lang="en-US" sz="1100" b="1" dirty="0">
                <a:latin typeface="Calibri" panose="020F0502020204030204" pitchFamily="34" charset="0"/>
              </a:rPr>
              <a:t>Undergraduate: </a:t>
            </a:r>
            <a:r>
              <a:rPr lang="en-US" sz="1100" dirty="0">
                <a:latin typeface="Calibri" panose="020F0502020204030204" pitchFamily="34" charset="0"/>
              </a:rPr>
              <a:t>$30 /hour</a:t>
            </a:r>
            <a:endParaRPr lang="en-US" sz="1100" b="1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3" y="4482628"/>
            <a:ext cx="313869" cy="35922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35A7F35-367A-4A31-9032-2598A4128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235832"/>
              </p:ext>
            </p:extLst>
          </p:nvPr>
        </p:nvGraphicFramePr>
        <p:xfrm>
          <a:off x="2300309" y="1645519"/>
          <a:ext cx="3695847" cy="2125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B937D06-2C9B-4AEF-851C-D761D2C5AB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433597"/>
              </p:ext>
            </p:extLst>
          </p:nvPr>
        </p:nvGraphicFramePr>
        <p:xfrm>
          <a:off x="6393006" y="1645519"/>
          <a:ext cx="3609975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59441CB-57F8-4101-A78F-5B67D1D088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116642"/>
              </p:ext>
            </p:extLst>
          </p:nvPr>
        </p:nvGraphicFramePr>
        <p:xfrm>
          <a:off x="3395832" y="3888527"/>
          <a:ext cx="5657849" cy="2244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555714" y="4453563"/>
            <a:ext cx="2384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3" indent="0">
              <a:buNone/>
            </a:pPr>
            <a:r>
              <a:rPr lang="en-US" sz="1600" b="1" dirty="0">
                <a:latin typeface="Calibri" panose="020F0502020204030204" pitchFamily="34" charset="0"/>
              </a:rPr>
              <a:t>Actual Cost: </a:t>
            </a:r>
            <a:r>
              <a:rPr lang="en-US" sz="1600" dirty="0">
                <a:latin typeface="Calibri" panose="020F0502020204030204" pitchFamily="34" charset="0"/>
              </a:rPr>
              <a:t>$15,175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96000"/>
              </p:ext>
            </p:extLst>
          </p:nvPr>
        </p:nvGraphicFramePr>
        <p:xfrm>
          <a:off x="10665176" y="526143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Worksheet" showAsIcon="1" r:id="rId8" imgW="914400" imgH="792360" progId="Excel.Sheet.12">
                  <p:embed/>
                </p:oleObj>
              </mc:Choice>
              <mc:Fallback>
                <p:oleObj name="Worksheet" showAsIcon="1" r:id="rId8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5176" y="526143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555714" y="672198"/>
            <a:ext cx="11102885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Budgeting the Project - Budget Report</a:t>
            </a:r>
          </a:p>
        </p:txBody>
      </p:sp>
    </p:spTree>
    <p:extLst>
      <p:ext uri="{BB962C8B-B14F-4D97-AF65-F5344CB8AC3E}">
        <p14:creationId xmlns:p14="http://schemas.microsoft.com/office/powerpoint/2010/main" val="28706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eginning 4">
            <a:hlinkClick r:id="rId4" action="ppaction://hlinksldjump" highlightClick="1"/>
          </p:cNvPr>
          <p:cNvSpPr/>
          <p:nvPr/>
        </p:nvSpPr>
        <p:spPr>
          <a:xfrm>
            <a:off x="11658599" y="6428380"/>
            <a:ext cx="439943" cy="325674"/>
          </a:xfrm>
          <a:prstGeom prst="actionButtonBeginning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5714" y="672198"/>
            <a:ext cx="10614513" cy="487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Scheduling the Project &amp; Allocating Resources -WBS/GANTT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08" y="1643499"/>
            <a:ext cx="11173691" cy="224425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936182" y="2951019"/>
            <a:ext cx="0" cy="142014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00" y="4371161"/>
            <a:ext cx="6128921" cy="12643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46085" y="4894118"/>
            <a:ext cx="1107506" cy="86244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82891" y="4371161"/>
            <a:ext cx="1433945" cy="35670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Baseline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156938"/>
              </p:ext>
            </p:extLst>
          </p:nvPr>
        </p:nvGraphicFramePr>
        <p:xfrm>
          <a:off x="9813782" y="5415673"/>
          <a:ext cx="9794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Packager Shell Object" showAsIcon="1" r:id="rId7" imgW="980280" imgH="439560" progId="Package">
                  <p:embed/>
                </p:oleObj>
              </mc:Choice>
              <mc:Fallback>
                <p:oleObj name="Packager Shell Object" showAsIcon="1" r:id="rId7" imgW="9802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13782" y="5415673"/>
                        <a:ext cx="97948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887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8383</TotalTime>
  <Words>796</Words>
  <Application>Microsoft Office PowerPoint</Application>
  <PresentationFormat>Widescreen</PresentationFormat>
  <Paragraphs>481</Paragraphs>
  <Slides>25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Gill Sans MT</vt:lpstr>
      <vt:lpstr>Segoe UI</vt:lpstr>
      <vt:lpstr>Times New Roman</vt:lpstr>
      <vt:lpstr>Wingdings 2</vt:lpstr>
      <vt:lpstr>Custom Design</vt:lpstr>
      <vt:lpstr>Dividend</vt:lpstr>
      <vt:lpstr>Worksheet</vt:lpstr>
      <vt:lpstr>Document</vt:lpstr>
      <vt:lpstr>Packager Shell Object</vt:lpstr>
      <vt:lpstr>FBI Virtual Case File –  Project Management Analysis</vt:lpstr>
      <vt:lpstr>PowerPoint Presentation</vt:lpstr>
      <vt:lpstr>About FBI</vt:lpstr>
      <vt:lpstr>AMBITION OF THE FBI TRILOGY PROJECT</vt:lpstr>
      <vt:lpstr>Project timeline</vt:lpstr>
      <vt:lpstr>Best Project  Management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activity and Risk Planning</vt:lpstr>
      <vt:lpstr>PowerPoint Presentation</vt:lpstr>
      <vt:lpstr>PowerPoint Presentation</vt:lpstr>
      <vt:lpstr>PowerPoint Presentation</vt:lpstr>
      <vt:lpstr>Problems Identified</vt:lpstr>
      <vt:lpstr>Scope</vt:lpstr>
      <vt:lpstr>Human Resources</vt:lpstr>
      <vt:lpstr>Planning</vt:lpstr>
      <vt:lpstr>Organization culture</vt:lpstr>
      <vt:lpstr>Bias Summary</vt:lpstr>
      <vt:lpstr>Evaluating and terminating the project</vt:lpstr>
      <vt:lpstr>When to pull the plug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MyCalPays</dc:title>
  <dc:creator>Shweta Balasubramanian</dc:creator>
  <cp:lastModifiedBy>meghana kasula</cp:lastModifiedBy>
  <cp:revision>440</cp:revision>
  <dcterms:created xsi:type="dcterms:W3CDTF">2015-11-30T21:27:29Z</dcterms:created>
  <dcterms:modified xsi:type="dcterms:W3CDTF">2017-04-13T22:06:09Z</dcterms:modified>
</cp:coreProperties>
</file>